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6858000" cx="12192000"/>
  <p:notesSz cx="7099300" cy="102346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C081780-EBBF-4A63-BB27-BDF46DB4F846}">
  <a:tblStyle styleId="{4C081780-EBBF-4A63-BB27-BDF46DB4F84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0" Type="http://schemas.openxmlformats.org/officeDocument/2006/relationships/slide" Target="slides/slide4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076363" cy="513508"/>
          </a:xfrm>
          <a:prstGeom prst="rect">
            <a:avLst/>
          </a:prstGeom>
          <a:noFill/>
          <a:ln>
            <a:noFill/>
          </a:ln>
        </p:spPr>
        <p:txBody>
          <a:bodyPr anchorCtr="0" anchor="t" bIns="49500" lIns="99025" spcFirstLastPara="1" rIns="99025" wrap="square" tIns="49500">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4021294" y="0"/>
            <a:ext cx="3076363" cy="513508"/>
          </a:xfrm>
          <a:prstGeom prst="rect">
            <a:avLst/>
          </a:prstGeom>
          <a:noFill/>
          <a:ln>
            <a:noFill/>
          </a:ln>
        </p:spPr>
        <p:txBody>
          <a:bodyPr anchorCtr="0" anchor="t" bIns="49500" lIns="99025" spcFirstLastPara="1" rIns="99025" wrap="square" tIns="49500">
            <a:noAutofit/>
          </a:bodyPr>
          <a:lstStyle>
            <a:lvl1pPr lvl="0" marR="0" rtl="0" algn="r">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479425" y="1279525"/>
            <a:ext cx="6140450" cy="3454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09930" y="4925407"/>
            <a:ext cx="5679440" cy="4029879"/>
          </a:xfrm>
          <a:prstGeom prst="rect">
            <a:avLst/>
          </a:prstGeom>
          <a:noFill/>
          <a:ln>
            <a:noFill/>
          </a:ln>
        </p:spPr>
        <p:txBody>
          <a:bodyPr anchorCtr="0" anchor="t" bIns="49500" lIns="99025" spcFirstLastPara="1" rIns="99025" wrap="square" tIns="495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721107"/>
            <a:ext cx="3076363" cy="513507"/>
          </a:xfrm>
          <a:prstGeom prst="rect">
            <a:avLst/>
          </a:prstGeom>
          <a:noFill/>
          <a:ln>
            <a:noFill/>
          </a:ln>
        </p:spPr>
        <p:txBody>
          <a:bodyPr anchorCtr="0" anchor="b" bIns="49500" lIns="99025" spcFirstLastPara="1" rIns="99025" wrap="square" tIns="49500">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4021294" y="9721107"/>
            <a:ext cx="3076363" cy="513507"/>
          </a:xfrm>
          <a:prstGeom prst="rect">
            <a:avLst/>
          </a:prstGeom>
          <a:noFill/>
          <a:ln>
            <a:noFill/>
          </a:ln>
        </p:spPr>
        <p:txBody>
          <a:bodyPr anchorCtr="0" anchor="b" bIns="49500" lIns="99025" spcFirstLastPara="1" rIns="99025" wrap="square" tIns="49500">
            <a:noAutofit/>
          </a:bodyPr>
          <a:lstStyle/>
          <a:p>
            <a:pPr indent="0" lvl="0" marL="0" marR="0" rtl="0" algn="r">
              <a:spcBef>
                <a:spcPts val="0"/>
              </a:spcBef>
              <a:spcAft>
                <a:spcPts val="0"/>
              </a:spcAft>
              <a:buNone/>
            </a:pPr>
            <a:fld id="{00000000-1234-1234-1234-123412341234}" type="slidenum">
              <a:rPr b="0" i="0" lang="de-CH" sz="1300" u="none" cap="none" strike="noStrike">
                <a:solidFill>
                  <a:schemeClr val="dk1"/>
                </a:solidFill>
                <a:latin typeface="Calibri"/>
                <a:ea typeface="Calibri"/>
                <a:cs typeface="Calibri"/>
                <a:sym typeface="Calibri"/>
              </a:rPr>
              <a:t>‹#›</a:t>
            </a:fld>
            <a:endParaRPr b="0" i="0" sz="13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notes"/>
          <p:cNvSpPr/>
          <p:nvPr>
            <p:ph idx="2" type="sldImg"/>
          </p:nvPr>
        </p:nvSpPr>
        <p:spPr>
          <a:xfrm>
            <a:off x="479425" y="1279525"/>
            <a:ext cx="6140450" cy="3454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3" name="Google Shape;153;p1:notes"/>
          <p:cNvSpPr txBox="1"/>
          <p:nvPr>
            <p:ph idx="1" type="body"/>
          </p:nvPr>
        </p:nvSpPr>
        <p:spPr>
          <a:xfrm>
            <a:off x="709930" y="4925407"/>
            <a:ext cx="5679440" cy="4029879"/>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154" name="Google Shape;154;p1:notes"/>
          <p:cNvSpPr txBox="1"/>
          <p:nvPr>
            <p:ph idx="12" type="sldNum"/>
          </p:nvPr>
        </p:nvSpPr>
        <p:spPr>
          <a:xfrm>
            <a:off x="4021294" y="9721107"/>
            <a:ext cx="3076363" cy="513507"/>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1a612dc103_4_25: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31a612dc103_4_25: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32" name="Google Shape;232;g31a612dc103_4_25: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1a612dc103_4_3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1a612dc103_4_32: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40" name="Google Shape;240;g31a612dc103_4_32: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1a612dc103_4_39: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1a612dc103_4_39: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51" name="Google Shape;251;g31a612dc103_4_39: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1a36170b71_0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31a36170b71_0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60" name="Google Shape;260;g31a36170b71_0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1a36170b71_0_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31a36170b71_0_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68" name="Google Shape;268;g31a36170b71_0_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1a36170b71_0_15: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31a36170b71_0_15: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80" name="Google Shape;280;g31a36170b71_0_15: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1a612dc103_10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31a612dc103_10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88" name="Google Shape;288;g31a612dc103_10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1a612dc103_10_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31a612dc103_10_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96" name="Google Shape;296;g31a612dc103_10_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31a612dc103_10_18: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31a612dc103_10_18: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04" name="Google Shape;304;g31a612dc103_10_18: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31a36170b71_0_24: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31a36170b71_0_24: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12" name="Google Shape;312;g31a36170b71_0_24: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186bc81807_0_5: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g3186bc81807_0_5: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162" name="Google Shape;162;g3186bc81807_0_5: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31a36170b71_0_31: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31a36170b71_0_31: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21" name="Google Shape;321;g31a36170b71_0_31: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1a612dc103_8_19: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31a612dc103_8_19: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29" name="Google Shape;329;g31a612dc103_8_19: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31a612dc103_8_11: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31a612dc103_8_11: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37" name="Google Shape;337;g31a612dc103_8_11: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31a36170b71_0_38: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31a36170b71_0_38: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45" name="Google Shape;345;g31a36170b71_0_38: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31a612dc103_3_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31a612dc103_3_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53" name="Google Shape;353;g31a612dc103_3_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31a612dc103_6_3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31a612dc103_6_3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61" name="Google Shape;361;g31a612dc103_6_3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31a612dc103_6_1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31a612dc103_6_12: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69" name="Google Shape;369;g31a612dc103_6_12: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31a612dc103_6_21: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31a612dc103_6_21: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77" name="Google Shape;377;g31a612dc103_6_21: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31a612dc103_6_29: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31a612dc103_6_29: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85" name="Google Shape;385;g31a612dc103_6_29: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31a612dc103_6_1: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31a612dc103_6_1: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93" name="Google Shape;393;g31a612dc103_6_1: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1a612dc103_3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1a612dc103_3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1000"/>
              </a:spcBef>
              <a:spcAft>
                <a:spcPts val="0"/>
              </a:spcAft>
              <a:buClr>
                <a:schemeClr val="dk1"/>
              </a:buClr>
              <a:buSzPts val="1100"/>
              <a:buFont typeface="Arial"/>
              <a:buNone/>
            </a:pPr>
            <a:r>
              <a:rPr lang="de-CH" sz="1000">
                <a:latin typeface="Arial"/>
                <a:ea typeface="Arial"/>
                <a:cs typeface="Arial"/>
                <a:sym typeface="Arial"/>
              </a:rPr>
              <a:t>easy to organize and maintain, simple to update and modify</a:t>
            </a:r>
            <a:endParaRPr sz="1000">
              <a:latin typeface="Arial"/>
              <a:ea typeface="Arial"/>
              <a:cs typeface="Arial"/>
              <a:sym typeface="Arial"/>
            </a:endParaRPr>
          </a:p>
        </p:txBody>
      </p:sp>
      <p:sp>
        <p:nvSpPr>
          <p:cNvPr id="172" name="Google Shape;172;g31a612dc103_3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31a612dc103_15_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31a612dc103_15_2: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01" name="Google Shape;401;g31a612dc103_15_2: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31a612dc103_15_11: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31a612dc103_15_11: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09" name="Google Shape;409;g31a612dc103_15_11: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31a612dc103_15_2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31a612dc103_15_2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17" name="Google Shape;417;g31a612dc103_15_2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31a612dc103_14_6: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31a612dc103_14_6: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25" name="Google Shape;425;g31a612dc103_14_6: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31a612dc103_13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31a612dc103_13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33" name="Google Shape;433;g31a612dc103_13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31a612dc103_9_78: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2" name="Google Shape;442;g31a612dc103_9_78: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443" name="Google Shape;443;g31a612dc103_9_78: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31a612dc103_13_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31a612dc103_13_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56" name="Google Shape;456;g31a612dc103_13_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31a612dc103_9_3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7" name="Google Shape;467;g31a612dc103_9_32: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468" name="Google Shape;468;g31a612dc103_9_32: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31a612dc103_9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2" name="Google Shape;482;g31a612dc103_9_0: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483" name="Google Shape;483;g31a612dc103_9_0: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31a612dc103_9_119: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3" name="Google Shape;493;g31a612dc103_9_119: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494" name="Google Shape;494;g31a612dc103_9_119: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1a612dc103_4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1a612dc103_4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180" name="Google Shape;180;g31a612dc103_4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31a612dc103_9_9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6" name="Google Shape;506;g31a612dc103_9_92: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507" name="Google Shape;507;g31a612dc103_9_92: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31a612dc103_13_14: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31a612dc103_13_14: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519" name="Google Shape;519;g31a612dc103_13_14: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31a612dc103_14_14: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31a612dc103_14_14: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531" name="Google Shape;531;g31a612dc103_14_14: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31a612dc103_14_36: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31a612dc103_14_36: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540" name="Google Shape;540;g31a612dc103_14_36: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31a612dc103_14_28: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31a612dc103_14_28: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548" name="Google Shape;548;g31a612dc103_14_28: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1a612dc103_4_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1a612dc103_4_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188" name="Google Shape;188;g31a612dc103_4_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1a612dc103_4_14: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1a612dc103_4_14: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196" name="Google Shape;196;g31a612dc103_4_14: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1a612dc103_7_6: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1a612dc103_7_6: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07" name="Google Shape;207;g31a612dc103_7_6: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1a612dc103_7_13: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1a612dc103_7_13: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15" name="Google Shape;215;g31a612dc103_7_13: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1a612dc103_11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1a612dc103_11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24" name="Google Shape;224;g31a612dc103_11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Text (Kurz) ">
  <p:cSld name="Titelfolie mit Text (Kurz) ">
    <p:spTree>
      <p:nvGrpSpPr>
        <p:cNvPr id="18" name="Shape 18"/>
        <p:cNvGrpSpPr/>
        <p:nvPr/>
      </p:nvGrpSpPr>
      <p:grpSpPr>
        <a:xfrm>
          <a:off x="0" y="0"/>
          <a:ext cx="0" cy="0"/>
          <a:chOff x="0" y="0"/>
          <a:chExt cx="0" cy="0"/>
        </a:xfrm>
      </p:grpSpPr>
      <p:sp>
        <p:nvSpPr>
          <p:cNvPr id="19" name="Google Shape;19;p2"/>
          <p:cNvSpPr txBox="1"/>
          <p:nvPr>
            <p:ph idx="1" type="body"/>
          </p:nvPr>
        </p:nvSpPr>
        <p:spPr>
          <a:xfrm>
            <a:off x="1069679" y="1980152"/>
            <a:ext cx="10515601" cy="37641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1900"/>
              <a:buNone/>
              <a:defRPr b="0" sz="1900">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2"/>
          <p:cNvSpPr txBox="1"/>
          <p:nvPr>
            <p:ph idx="2"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4200"/>
              <a:buNone/>
              <a:defRPr b="0" sz="42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 name="Google Shape;21;p2"/>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2"/>
          <p:cNvSpPr txBox="1"/>
          <p:nvPr>
            <p:ph idx="3" type="body"/>
          </p:nvPr>
        </p:nvSpPr>
        <p:spPr>
          <a:xfrm>
            <a:off x="1069200" y="1674000"/>
            <a:ext cx="10510202" cy="376413"/>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1800"/>
              <a:buNone/>
              <a:defRPr b="1" sz="18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3" name="Google Shape;23;p2"/>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24" name="Google Shape;24;p2"/>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pitelseiten (Rot)" showMasterSp="0">
  <p:cSld name="Kapitelseiten (Rot)">
    <p:bg>
      <p:bgPr>
        <a:solidFill>
          <a:schemeClr val="accent6"/>
        </a:solidFill>
      </p:bgPr>
    </p:bg>
    <p:spTree>
      <p:nvGrpSpPr>
        <p:cNvPr id="69" name="Shape 69"/>
        <p:cNvGrpSpPr/>
        <p:nvPr/>
      </p:nvGrpSpPr>
      <p:grpSpPr>
        <a:xfrm>
          <a:off x="0" y="0"/>
          <a:ext cx="0" cy="0"/>
          <a:chOff x="0" y="0"/>
          <a:chExt cx="0" cy="0"/>
        </a:xfrm>
      </p:grpSpPr>
      <p:sp>
        <p:nvSpPr>
          <p:cNvPr descr="{&quot;templafy&quot;:{&quot;id&quot;:&quot;832ad2da-8657-4226-8462-9599dc957a61&quot;}}" id="70" name="Google Shape;70;p11"/>
          <p:cNvSpPr/>
          <p:nvPr/>
        </p:nvSpPr>
        <p:spPr>
          <a:xfrm>
            <a:off x="3797201" y="6445305"/>
            <a:ext cx="7781135" cy="363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de-CH" sz="1200">
                <a:solidFill>
                  <a:schemeClr val="lt1"/>
                </a:solidFill>
                <a:latin typeface="Arial"/>
                <a:ea typeface="Arial"/>
                <a:cs typeface="Arial"/>
                <a:sym typeface="Arial"/>
              </a:rPr>
              <a:t>Universität Bern, Vetsuisse-Fakultät</a:t>
            </a:r>
            <a:endParaRPr/>
          </a:p>
        </p:txBody>
      </p:sp>
      <p:sp>
        <p:nvSpPr>
          <p:cNvPr id="71" name="Google Shape;71;p11"/>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sz="1200">
                <a:solidFill>
                  <a:schemeClr val="lt1"/>
                </a:solidFill>
                <a:latin typeface="Arial"/>
                <a:ea typeface="Arial"/>
                <a:cs typeface="Arial"/>
                <a:sym typeface="Arial"/>
              </a:defRPr>
            </a:lvl1pPr>
            <a:lvl2pPr indent="0" lvl="1" marL="0" algn="r">
              <a:spcBef>
                <a:spcPts val="0"/>
              </a:spcBef>
              <a:buNone/>
              <a:defRPr sz="1200">
                <a:solidFill>
                  <a:schemeClr val="lt1"/>
                </a:solidFill>
                <a:latin typeface="Arial"/>
                <a:ea typeface="Arial"/>
                <a:cs typeface="Arial"/>
                <a:sym typeface="Arial"/>
              </a:defRPr>
            </a:lvl2pPr>
            <a:lvl3pPr indent="0" lvl="2" marL="0" algn="r">
              <a:spcBef>
                <a:spcPts val="0"/>
              </a:spcBef>
              <a:buNone/>
              <a:defRPr sz="1200">
                <a:solidFill>
                  <a:schemeClr val="lt1"/>
                </a:solidFill>
                <a:latin typeface="Arial"/>
                <a:ea typeface="Arial"/>
                <a:cs typeface="Arial"/>
                <a:sym typeface="Arial"/>
              </a:defRPr>
            </a:lvl3pPr>
            <a:lvl4pPr indent="0" lvl="3" marL="0" algn="r">
              <a:spcBef>
                <a:spcPts val="0"/>
              </a:spcBef>
              <a:buNone/>
              <a:defRPr sz="1200">
                <a:solidFill>
                  <a:schemeClr val="lt1"/>
                </a:solidFill>
                <a:latin typeface="Arial"/>
                <a:ea typeface="Arial"/>
                <a:cs typeface="Arial"/>
                <a:sym typeface="Arial"/>
              </a:defRPr>
            </a:lvl4pPr>
            <a:lvl5pPr indent="0" lvl="4" marL="0" algn="r">
              <a:spcBef>
                <a:spcPts val="0"/>
              </a:spcBef>
              <a:buNone/>
              <a:defRPr sz="1200">
                <a:solidFill>
                  <a:schemeClr val="lt1"/>
                </a:solidFill>
                <a:latin typeface="Arial"/>
                <a:ea typeface="Arial"/>
                <a:cs typeface="Arial"/>
                <a:sym typeface="Arial"/>
              </a:defRPr>
            </a:lvl5pPr>
            <a:lvl6pPr indent="0" lvl="5" marL="0" algn="r">
              <a:spcBef>
                <a:spcPts val="0"/>
              </a:spcBef>
              <a:buNone/>
              <a:defRPr sz="1200">
                <a:solidFill>
                  <a:schemeClr val="lt1"/>
                </a:solidFill>
                <a:latin typeface="Arial"/>
                <a:ea typeface="Arial"/>
                <a:cs typeface="Arial"/>
                <a:sym typeface="Arial"/>
              </a:defRPr>
            </a:lvl6pPr>
            <a:lvl7pPr indent="0" lvl="6" marL="0" algn="r">
              <a:spcBef>
                <a:spcPts val="0"/>
              </a:spcBef>
              <a:buNone/>
              <a:defRPr sz="1200">
                <a:solidFill>
                  <a:schemeClr val="lt1"/>
                </a:solidFill>
                <a:latin typeface="Arial"/>
                <a:ea typeface="Arial"/>
                <a:cs typeface="Arial"/>
                <a:sym typeface="Arial"/>
              </a:defRPr>
            </a:lvl7pPr>
            <a:lvl8pPr indent="0" lvl="7" marL="0" algn="r">
              <a:spcBef>
                <a:spcPts val="0"/>
              </a:spcBef>
              <a:buNone/>
              <a:defRPr sz="1200">
                <a:solidFill>
                  <a:schemeClr val="lt1"/>
                </a:solidFill>
                <a:latin typeface="Arial"/>
                <a:ea typeface="Arial"/>
                <a:cs typeface="Arial"/>
                <a:sym typeface="Arial"/>
              </a:defRPr>
            </a:lvl8pPr>
            <a:lvl9pPr indent="0" lvl="8" mar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
        <p:nvSpPr>
          <p:cNvPr id="72" name="Google Shape;72;p11"/>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lt1"/>
              </a:buClr>
              <a:buSzPts val="4200"/>
              <a:buNone/>
              <a:defRPr b="0" sz="4200">
                <a:solidFill>
                  <a:schemeClr val="lt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 name="Google Shape;73;p11"/>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lt1"/>
              </a:buClr>
              <a:buSzPts val="42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quot;templafy&quot;:{&quot;id&quot;:&quot;398872da-cf19-42b0-b507-1c988ffb1dd9&quot;}}" id="74" name="Google Shape;74;p11"/>
          <p:cNvPicPr preferRelativeResize="0"/>
          <p:nvPr/>
        </p:nvPicPr>
        <p:blipFill rotWithShape="1">
          <a:blip r:embed="rId2">
            <a:alphaModFix/>
          </a:blip>
          <a:srcRect b="0" l="0" r="0" t="0"/>
          <a:stretch/>
        </p:blipFill>
        <p:spPr>
          <a:xfrm>
            <a:off x="93600" y="306002"/>
            <a:ext cx="1148544" cy="720090"/>
          </a:xfrm>
          <a:prstGeom prst="rect">
            <a:avLst/>
          </a:prstGeom>
          <a:noFill/>
          <a:ln>
            <a:noFill/>
          </a:ln>
        </p:spPr>
      </p:pic>
      <p:sp>
        <p:nvSpPr>
          <p:cNvPr id="75" name="Google Shape;75;p11"/>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pitelseiten (Grau)" showMasterSp="0">
  <p:cSld name="Kapitelseiten (Grau)">
    <p:bg>
      <p:bgPr>
        <a:solidFill>
          <a:srgbClr val="646363"/>
        </a:solidFill>
      </p:bgPr>
    </p:bg>
    <p:spTree>
      <p:nvGrpSpPr>
        <p:cNvPr id="77" name="Shape 77"/>
        <p:cNvGrpSpPr/>
        <p:nvPr/>
      </p:nvGrpSpPr>
      <p:grpSpPr>
        <a:xfrm>
          <a:off x="0" y="0"/>
          <a:ext cx="0" cy="0"/>
          <a:chOff x="0" y="0"/>
          <a:chExt cx="0" cy="0"/>
        </a:xfrm>
      </p:grpSpPr>
      <p:sp>
        <p:nvSpPr>
          <p:cNvPr descr="{&quot;templafy&quot;:{&quot;id&quot;:&quot;3d523958-de0a-44fc-b7d2-6d3b3ac91690&quot;}}" id="78" name="Google Shape;78;p12"/>
          <p:cNvSpPr/>
          <p:nvPr/>
        </p:nvSpPr>
        <p:spPr>
          <a:xfrm>
            <a:off x="3797201" y="6436427"/>
            <a:ext cx="7781135" cy="363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de-CH" sz="1200">
                <a:solidFill>
                  <a:schemeClr val="lt1"/>
                </a:solidFill>
                <a:latin typeface="Arial"/>
                <a:ea typeface="Arial"/>
                <a:cs typeface="Arial"/>
                <a:sym typeface="Arial"/>
              </a:rPr>
              <a:t>Universität Bern, Vetsuisse-Fakultät</a:t>
            </a:r>
            <a:endParaRPr/>
          </a:p>
        </p:txBody>
      </p:sp>
      <p:sp>
        <p:nvSpPr>
          <p:cNvPr id="79" name="Google Shape;79;p12"/>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sz="1200">
                <a:solidFill>
                  <a:schemeClr val="lt1"/>
                </a:solidFill>
                <a:latin typeface="Arial"/>
                <a:ea typeface="Arial"/>
                <a:cs typeface="Arial"/>
                <a:sym typeface="Arial"/>
              </a:defRPr>
            </a:lvl1pPr>
            <a:lvl2pPr indent="0" lvl="1" marL="0" algn="r">
              <a:spcBef>
                <a:spcPts val="0"/>
              </a:spcBef>
              <a:buNone/>
              <a:defRPr sz="1200">
                <a:solidFill>
                  <a:schemeClr val="lt1"/>
                </a:solidFill>
                <a:latin typeface="Arial"/>
                <a:ea typeface="Arial"/>
                <a:cs typeface="Arial"/>
                <a:sym typeface="Arial"/>
              </a:defRPr>
            </a:lvl2pPr>
            <a:lvl3pPr indent="0" lvl="2" marL="0" algn="r">
              <a:spcBef>
                <a:spcPts val="0"/>
              </a:spcBef>
              <a:buNone/>
              <a:defRPr sz="1200">
                <a:solidFill>
                  <a:schemeClr val="lt1"/>
                </a:solidFill>
                <a:latin typeface="Arial"/>
                <a:ea typeface="Arial"/>
                <a:cs typeface="Arial"/>
                <a:sym typeface="Arial"/>
              </a:defRPr>
            </a:lvl3pPr>
            <a:lvl4pPr indent="0" lvl="3" marL="0" algn="r">
              <a:spcBef>
                <a:spcPts val="0"/>
              </a:spcBef>
              <a:buNone/>
              <a:defRPr sz="1200">
                <a:solidFill>
                  <a:schemeClr val="lt1"/>
                </a:solidFill>
                <a:latin typeface="Arial"/>
                <a:ea typeface="Arial"/>
                <a:cs typeface="Arial"/>
                <a:sym typeface="Arial"/>
              </a:defRPr>
            </a:lvl4pPr>
            <a:lvl5pPr indent="0" lvl="4" marL="0" algn="r">
              <a:spcBef>
                <a:spcPts val="0"/>
              </a:spcBef>
              <a:buNone/>
              <a:defRPr sz="1200">
                <a:solidFill>
                  <a:schemeClr val="lt1"/>
                </a:solidFill>
                <a:latin typeface="Arial"/>
                <a:ea typeface="Arial"/>
                <a:cs typeface="Arial"/>
                <a:sym typeface="Arial"/>
              </a:defRPr>
            </a:lvl5pPr>
            <a:lvl6pPr indent="0" lvl="5" marL="0" algn="r">
              <a:spcBef>
                <a:spcPts val="0"/>
              </a:spcBef>
              <a:buNone/>
              <a:defRPr sz="1200">
                <a:solidFill>
                  <a:schemeClr val="lt1"/>
                </a:solidFill>
                <a:latin typeface="Arial"/>
                <a:ea typeface="Arial"/>
                <a:cs typeface="Arial"/>
                <a:sym typeface="Arial"/>
              </a:defRPr>
            </a:lvl6pPr>
            <a:lvl7pPr indent="0" lvl="6" marL="0" algn="r">
              <a:spcBef>
                <a:spcPts val="0"/>
              </a:spcBef>
              <a:buNone/>
              <a:defRPr sz="1200">
                <a:solidFill>
                  <a:schemeClr val="lt1"/>
                </a:solidFill>
                <a:latin typeface="Arial"/>
                <a:ea typeface="Arial"/>
                <a:cs typeface="Arial"/>
                <a:sym typeface="Arial"/>
              </a:defRPr>
            </a:lvl7pPr>
            <a:lvl8pPr indent="0" lvl="7" marL="0" algn="r">
              <a:spcBef>
                <a:spcPts val="0"/>
              </a:spcBef>
              <a:buNone/>
              <a:defRPr sz="1200">
                <a:solidFill>
                  <a:schemeClr val="lt1"/>
                </a:solidFill>
                <a:latin typeface="Arial"/>
                <a:ea typeface="Arial"/>
                <a:cs typeface="Arial"/>
                <a:sym typeface="Arial"/>
              </a:defRPr>
            </a:lvl8pPr>
            <a:lvl9pPr indent="0" lvl="8" mar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
        <p:nvSpPr>
          <p:cNvPr id="80" name="Google Shape;80;p12"/>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lt1"/>
              </a:buClr>
              <a:buSzPts val="4200"/>
              <a:buNone/>
              <a:defRPr b="0" sz="4200">
                <a:solidFill>
                  <a:schemeClr val="lt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lt1"/>
              </a:buClr>
              <a:buSzPts val="42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quot;templafy&quot;:{&quot;id&quot;:&quot;7b76217b-6df5-497f-86fd-a37bffefde7c&quot;}}" id="82" name="Google Shape;82;p12"/>
          <p:cNvPicPr preferRelativeResize="0"/>
          <p:nvPr/>
        </p:nvPicPr>
        <p:blipFill rotWithShape="1">
          <a:blip r:embed="rId2">
            <a:alphaModFix/>
          </a:blip>
          <a:srcRect b="0" l="0" r="0" t="0"/>
          <a:stretch/>
        </p:blipFill>
        <p:spPr>
          <a:xfrm>
            <a:off x="93600" y="306002"/>
            <a:ext cx="1148544" cy="720090"/>
          </a:xfrm>
          <a:prstGeom prst="rect">
            <a:avLst/>
          </a:prstGeom>
          <a:noFill/>
          <a:ln>
            <a:noFill/>
          </a:ln>
        </p:spPr>
      </p:pic>
      <p:sp>
        <p:nvSpPr>
          <p:cNvPr id="83" name="Google Shape;83;p12"/>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2"/>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und Inhalt">
  <p:cSld name="Titel und Inhalt">
    <p:spTree>
      <p:nvGrpSpPr>
        <p:cNvPr id="85" name="Shape 85"/>
        <p:cNvGrpSpPr/>
        <p:nvPr/>
      </p:nvGrpSpPr>
      <p:grpSpPr>
        <a:xfrm>
          <a:off x="0" y="0"/>
          <a:ext cx="0" cy="0"/>
          <a:chOff x="0" y="0"/>
          <a:chExt cx="0" cy="0"/>
        </a:xfrm>
      </p:grpSpPr>
      <p:sp>
        <p:nvSpPr>
          <p:cNvPr id="86" name="Google Shape;86;p13"/>
          <p:cNvSpPr txBox="1"/>
          <p:nvPr>
            <p:ph idx="1" type="body"/>
          </p:nvPr>
        </p:nvSpPr>
        <p:spPr>
          <a:xfrm>
            <a:off x="1062736" y="2042635"/>
            <a:ext cx="10515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sz="2600">
                <a:latin typeface="Arial"/>
                <a:ea typeface="Arial"/>
                <a:cs typeface="Arial"/>
                <a:sym typeface="Arial"/>
              </a:defRPr>
            </a:lvl1pPr>
            <a:lvl2pPr indent="-393700" lvl="1" marL="914400" algn="l">
              <a:lnSpc>
                <a:spcPct val="100000"/>
              </a:lnSpc>
              <a:spcBef>
                <a:spcPts val="600"/>
              </a:spcBef>
              <a:spcAft>
                <a:spcPts val="0"/>
              </a:spcAft>
              <a:buSzPts val="2600"/>
              <a:buFont typeface="Arial"/>
              <a:buChar char="‒"/>
              <a:defRPr sz="2600">
                <a:latin typeface="Arial"/>
                <a:ea typeface="Arial"/>
                <a:cs typeface="Arial"/>
                <a:sym typeface="Arial"/>
              </a:defRPr>
            </a:lvl2pPr>
            <a:lvl3pPr indent="-393700" lvl="2" marL="1371600" algn="l">
              <a:lnSpc>
                <a:spcPct val="100000"/>
              </a:lnSpc>
              <a:spcBef>
                <a:spcPts val="600"/>
              </a:spcBef>
              <a:spcAft>
                <a:spcPts val="0"/>
              </a:spcAft>
              <a:buClr>
                <a:schemeClr val="dk1"/>
              </a:buClr>
              <a:buSzPts val="2600"/>
              <a:buFont typeface="Arial"/>
              <a:buChar char="‒"/>
              <a:defRPr sz="2600"/>
            </a:lvl3pPr>
            <a:lvl4pPr indent="-393700" lvl="3" marL="1828800" algn="l">
              <a:lnSpc>
                <a:spcPct val="100000"/>
              </a:lnSpc>
              <a:spcBef>
                <a:spcPts val="600"/>
              </a:spcBef>
              <a:spcAft>
                <a:spcPts val="0"/>
              </a:spcAft>
              <a:buClr>
                <a:schemeClr val="dk1"/>
              </a:buClr>
              <a:buSzPts val="2600"/>
              <a:buFont typeface="Arial"/>
              <a:buChar char="‒"/>
              <a:defRPr sz="2600"/>
            </a:lvl4pPr>
            <a:lvl5pPr indent="-393700" lvl="4" marL="2286000" algn="l">
              <a:lnSpc>
                <a:spcPct val="100000"/>
              </a:lnSpc>
              <a:spcBef>
                <a:spcPts val="600"/>
              </a:spcBef>
              <a:spcAft>
                <a:spcPts val="0"/>
              </a:spcAft>
              <a:buClr>
                <a:schemeClr val="dk1"/>
              </a:buClr>
              <a:buSzPts val="2600"/>
              <a:buFont typeface="Arial"/>
              <a:buChar char="‒"/>
              <a:defRPr sz="2600"/>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7" name="Google Shape;87;p13"/>
          <p:cNvSpPr txBox="1"/>
          <p:nvPr>
            <p:ph idx="2"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rgbClr val="9D9D9C"/>
              </a:buClr>
              <a:buSzPts val="4200"/>
              <a:buNone/>
              <a:defRPr b="0" sz="4200">
                <a:solidFill>
                  <a:srgbClr val="9D9D9C"/>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 name="Google Shape;88;p13"/>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13"/>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3"/>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3"/>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und Inhalt (ohne Untertitel)">
  <p:cSld name="Titel und Inhalt (ohne Untertitel)">
    <p:spTree>
      <p:nvGrpSpPr>
        <p:cNvPr id="92" name="Shape 92"/>
        <p:cNvGrpSpPr/>
        <p:nvPr/>
      </p:nvGrpSpPr>
      <p:grpSpPr>
        <a:xfrm>
          <a:off x="0" y="0"/>
          <a:ext cx="0" cy="0"/>
          <a:chOff x="0" y="0"/>
          <a:chExt cx="0" cy="0"/>
        </a:xfrm>
      </p:grpSpPr>
      <p:sp>
        <p:nvSpPr>
          <p:cNvPr id="93" name="Google Shape;93;p14"/>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94" name="Google Shape;94;p14"/>
          <p:cNvSpPr txBox="1"/>
          <p:nvPr>
            <p:ph idx="1" type="body"/>
          </p:nvPr>
        </p:nvSpPr>
        <p:spPr>
          <a:xfrm>
            <a:off x="1062736" y="1422875"/>
            <a:ext cx="10515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sz="2600">
                <a:latin typeface="Arial"/>
                <a:ea typeface="Arial"/>
                <a:cs typeface="Arial"/>
                <a:sym typeface="Arial"/>
              </a:defRPr>
            </a:lvl1pPr>
            <a:lvl2pPr indent="-393700" lvl="1" marL="914400" algn="l">
              <a:lnSpc>
                <a:spcPct val="100000"/>
              </a:lnSpc>
              <a:spcBef>
                <a:spcPts val="600"/>
              </a:spcBef>
              <a:spcAft>
                <a:spcPts val="0"/>
              </a:spcAft>
              <a:buSzPts val="2600"/>
              <a:buFont typeface="Arial"/>
              <a:buChar char="‒"/>
              <a:defRPr sz="2600">
                <a:latin typeface="Arial"/>
                <a:ea typeface="Arial"/>
                <a:cs typeface="Arial"/>
                <a:sym typeface="Arial"/>
              </a:defRPr>
            </a:lvl2pPr>
            <a:lvl3pPr indent="-393700" lvl="2" marL="1371600" algn="l">
              <a:lnSpc>
                <a:spcPct val="100000"/>
              </a:lnSpc>
              <a:spcBef>
                <a:spcPts val="600"/>
              </a:spcBef>
              <a:spcAft>
                <a:spcPts val="0"/>
              </a:spcAft>
              <a:buClr>
                <a:schemeClr val="dk1"/>
              </a:buClr>
              <a:buSzPts val="2600"/>
              <a:buFont typeface="Arial"/>
              <a:buChar char="‒"/>
              <a:defRPr sz="2600"/>
            </a:lvl3pPr>
            <a:lvl4pPr indent="-393700" lvl="3" marL="1828800" algn="l">
              <a:lnSpc>
                <a:spcPct val="100000"/>
              </a:lnSpc>
              <a:spcBef>
                <a:spcPts val="600"/>
              </a:spcBef>
              <a:spcAft>
                <a:spcPts val="0"/>
              </a:spcAft>
              <a:buClr>
                <a:schemeClr val="dk1"/>
              </a:buClr>
              <a:buSzPts val="2600"/>
              <a:buFont typeface="Arial"/>
              <a:buChar char="‒"/>
              <a:defRPr sz="2600"/>
            </a:lvl4pPr>
            <a:lvl5pPr indent="-393700" lvl="4" marL="2286000" algn="l">
              <a:lnSpc>
                <a:spcPct val="100000"/>
              </a:lnSpc>
              <a:spcBef>
                <a:spcPts val="600"/>
              </a:spcBef>
              <a:spcAft>
                <a:spcPts val="0"/>
              </a:spcAft>
              <a:buClr>
                <a:schemeClr val="dk1"/>
              </a:buClr>
              <a:buSzPts val="2600"/>
              <a:buFont typeface="Arial"/>
              <a:buChar char="‒"/>
              <a:defRPr sz="2600"/>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 name="Google Shape;95;p14"/>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14"/>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14"/>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wei Spalten">
  <p:cSld name="Zwei Spalten">
    <p:spTree>
      <p:nvGrpSpPr>
        <p:cNvPr id="98" name="Shape 98"/>
        <p:cNvGrpSpPr/>
        <p:nvPr/>
      </p:nvGrpSpPr>
      <p:grpSpPr>
        <a:xfrm>
          <a:off x="0" y="0"/>
          <a:ext cx="0" cy="0"/>
          <a:chOff x="0" y="0"/>
          <a:chExt cx="0" cy="0"/>
        </a:xfrm>
      </p:grpSpPr>
      <p:sp>
        <p:nvSpPr>
          <p:cNvPr id="99" name="Google Shape;99;p15"/>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00" name="Google Shape;100;p15"/>
          <p:cNvSpPr txBox="1"/>
          <p:nvPr>
            <p:ph idx="1" type="body"/>
          </p:nvPr>
        </p:nvSpPr>
        <p:spPr>
          <a:xfrm>
            <a:off x="6527800" y="2038985"/>
            <a:ext cx="505748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23076"/>
              </a:lnSpc>
              <a:spcBef>
                <a:spcPts val="1000"/>
              </a:spcBef>
              <a:spcAft>
                <a:spcPts val="0"/>
              </a:spcAft>
              <a:buClr>
                <a:schemeClr val="dk1"/>
              </a:buClr>
              <a:buSzPts val="2600"/>
              <a:buFont typeface="Arial"/>
              <a:buNone/>
              <a:defRPr sz="26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1" name="Google Shape;101;p15"/>
          <p:cNvSpPr txBox="1"/>
          <p:nvPr>
            <p:ph idx="2" type="body"/>
          </p:nvPr>
        </p:nvSpPr>
        <p:spPr>
          <a:xfrm>
            <a:off x="1071880" y="2038985"/>
            <a:ext cx="5181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23076"/>
              </a:lnSpc>
              <a:spcBef>
                <a:spcPts val="1000"/>
              </a:spcBef>
              <a:spcAft>
                <a:spcPts val="0"/>
              </a:spcAft>
              <a:buClr>
                <a:schemeClr val="dk1"/>
              </a:buClr>
              <a:buSzPts val="2600"/>
              <a:buNone/>
              <a:defRPr sz="26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 name="Google Shape;102;p15"/>
          <p:cNvSpPr txBox="1"/>
          <p:nvPr>
            <p:ph idx="3"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rgbClr val="9D9D9C"/>
              </a:buClr>
              <a:buSzPts val="4200"/>
              <a:buNone/>
              <a:defRPr b="0" sz="4200">
                <a:solidFill>
                  <a:srgbClr val="9D9D9C"/>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 name="Google Shape;103;p15"/>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15"/>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5"/>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und Objekt">
  <p:cSld name="Titel und Objekt">
    <p:spTree>
      <p:nvGrpSpPr>
        <p:cNvPr id="106" name="Shape 106"/>
        <p:cNvGrpSpPr/>
        <p:nvPr/>
      </p:nvGrpSpPr>
      <p:grpSpPr>
        <a:xfrm>
          <a:off x="0" y="0"/>
          <a:ext cx="0" cy="0"/>
          <a:chOff x="0" y="0"/>
          <a:chExt cx="0" cy="0"/>
        </a:xfrm>
      </p:grpSpPr>
      <p:sp>
        <p:nvSpPr>
          <p:cNvPr id="107" name="Google Shape;107;p16"/>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08" name="Google Shape;108;p16"/>
          <p:cNvSpPr txBox="1"/>
          <p:nvPr>
            <p:ph idx="1" type="body"/>
          </p:nvPr>
        </p:nvSpPr>
        <p:spPr>
          <a:xfrm>
            <a:off x="1071881" y="1293060"/>
            <a:ext cx="10515600" cy="499598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 name="Google Shape;109;p16"/>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16"/>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16"/>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Inhalt und Objekt">
  <p:cSld name="Titel, Inhalt und Objekt">
    <p:spTree>
      <p:nvGrpSpPr>
        <p:cNvPr id="112" name="Shape 112"/>
        <p:cNvGrpSpPr/>
        <p:nvPr/>
      </p:nvGrpSpPr>
      <p:grpSpPr>
        <a:xfrm>
          <a:off x="0" y="0"/>
          <a:ext cx="0" cy="0"/>
          <a:chOff x="0" y="0"/>
          <a:chExt cx="0" cy="0"/>
        </a:xfrm>
      </p:grpSpPr>
      <p:sp>
        <p:nvSpPr>
          <p:cNvPr id="113" name="Google Shape;113;p17"/>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14" name="Google Shape;114;p17"/>
          <p:cNvSpPr txBox="1"/>
          <p:nvPr>
            <p:ph idx="1" type="body"/>
          </p:nvPr>
        </p:nvSpPr>
        <p:spPr>
          <a:xfrm>
            <a:off x="6621780" y="2153920"/>
            <a:ext cx="5092700" cy="413766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5" name="Google Shape;115;p17"/>
          <p:cNvSpPr txBox="1"/>
          <p:nvPr>
            <p:ph idx="2" type="body"/>
          </p:nvPr>
        </p:nvSpPr>
        <p:spPr>
          <a:xfrm>
            <a:off x="1071880" y="2038985"/>
            <a:ext cx="5181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23076"/>
              </a:lnSpc>
              <a:spcBef>
                <a:spcPts val="1000"/>
              </a:spcBef>
              <a:spcAft>
                <a:spcPts val="0"/>
              </a:spcAft>
              <a:buClr>
                <a:schemeClr val="dk1"/>
              </a:buClr>
              <a:buSzPts val="2600"/>
              <a:buNone/>
              <a:defRPr sz="26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 name="Google Shape;116;p17"/>
          <p:cNvSpPr txBox="1"/>
          <p:nvPr>
            <p:ph idx="3"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rgbClr val="9D9D9C"/>
              </a:buClr>
              <a:buSzPts val="4200"/>
              <a:buNone/>
              <a:defRPr b="0" sz="4200">
                <a:solidFill>
                  <a:srgbClr val="9D9D9C"/>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7" name="Google Shape;117;p17"/>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8" name="Google Shape;118;p17"/>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17"/>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kt Rechts (ohne Fußzeile)" showMasterSp="0">
  <p:cSld name="Objekt Rechts (ohne Fußzeile)">
    <p:spTree>
      <p:nvGrpSpPr>
        <p:cNvPr id="120" name="Shape 120"/>
        <p:cNvGrpSpPr/>
        <p:nvPr/>
      </p:nvGrpSpPr>
      <p:grpSpPr>
        <a:xfrm>
          <a:off x="0" y="0"/>
          <a:ext cx="0" cy="0"/>
          <a:chOff x="0" y="0"/>
          <a:chExt cx="0" cy="0"/>
        </a:xfrm>
      </p:grpSpPr>
      <p:sp>
        <p:nvSpPr>
          <p:cNvPr id="121" name="Google Shape;121;p18"/>
          <p:cNvSpPr txBox="1"/>
          <p:nvPr>
            <p:ph idx="1" type="body"/>
          </p:nvPr>
        </p:nvSpPr>
        <p:spPr>
          <a:xfrm>
            <a:off x="1154174" y="0"/>
            <a:ext cx="11037600" cy="685800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2" name="Google Shape;122;p18"/>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Folie mit Grafik oder Bild</a:t>
            </a:r>
            <a:endParaRPr sz="800">
              <a:solidFill>
                <a:schemeClr val="dk1"/>
              </a:solidFill>
              <a:latin typeface="Arial"/>
              <a:ea typeface="Arial"/>
              <a:cs typeface="Arial"/>
              <a:sym typeface="Arial"/>
            </a:endParaRPr>
          </a:p>
        </p:txBody>
      </p:sp>
      <p:pic>
        <p:nvPicPr>
          <p:cNvPr descr="{&quot;templafy&quot;:{&quot;id&quot;:&quot;1488416e-ae60-42da-a602-950dacebc615&quot;}}" id="123" name="Google Shape;123;p18"/>
          <p:cNvPicPr preferRelativeResize="0"/>
          <p:nvPr/>
        </p:nvPicPr>
        <p:blipFill rotWithShape="1">
          <a:blip r:embed="rId2">
            <a:alphaModFix/>
          </a:blip>
          <a:srcRect b="0" l="0" r="0" t="0"/>
          <a:stretch/>
        </p:blipFill>
        <p:spPr>
          <a:xfrm>
            <a:off x="93600" y="306000"/>
            <a:ext cx="1148544" cy="72009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kt Rechts (mit Fußzeile)">
  <p:cSld name="Objekt Rechts (mit Fußzeile)">
    <p:spTree>
      <p:nvGrpSpPr>
        <p:cNvPr id="124" name="Shape 124"/>
        <p:cNvGrpSpPr/>
        <p:nvPr/>
      </p:nvGrpSpPr>
      <p:grpSpPr>
        <a:xfrm>
          <a:off x="0" y="0"/>
          <a:ext cx="0" cy="0"/>
          <a:chOff x="0" y="0"/>
          <a:chExt cx="0" cy="0"/>
        </a:xfrm>
      </p:grpSpPr>
      <p:sp>
        <p:nvSpPr>
          <p:cNvPr id="125" name="Google Shape;125;p19"/>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26" name="Google Shape;126;p19"/>
          <p:cNvSpPr txBox="1"/>
          <p:nvPr>
            <p:ph idx="1" type="body"/>
          </p:nvPr>
        </p:nvSpPr>
        <p:spPr>
          <a:xfrm>
            <a:off x="1143001" y="0"/>
            <a:ext cx="11038170" cy="627507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7" name="Google Shape;127;p19"/>
          <p:cNvSpPr txBox="1"/>
          <p:nvPr/>
        </p:nvSpPr>
        <p:spPr>
          <a:xfrm>
            <a:off x="320040" y="-484229"/>
            <a:ext cx="2575560"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Folie mit Grafik oder Bild mit Rahem</a:t>
            </a:r>
            <a:endParaRPr sz="800">
              <a:solidFill>
                <a:schemeClr val="dk1"/>
              </a:solidFill>
              <a:latin typeface="Arial"/>
              <a:ea typeface="Arial"/>
              <a:cs typeface="Arial"/>
              <a:sym typeface="Arial"/>
            </a:endParaRPr>
          </a:p>
        </p:txBody>
      </p:sp>
      <p:sp>
        <p:nvSpPr>
          <p:cNvPr id="128" name="Google Shape;128;p19"/>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9"/>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nke für Ihre Aufmerksamkeit">
  <p:cSld name="Danke für Ihre Aufmerksamkeit">
    <p:spTree>
      <p:nvGrpSpPr>
        <p:cNvPr id="130" name="Shape 130"/>
        <p:cNvGrpSpPr/>
        <p:nvPr/>
      </p:nvGrpSpPr>
      <p:grpSpPr>
        <a:xfrm>
          <a:off x="0" y="0"/>
          <a:ext cx="0" cy="0"/>
          <a:chOff x="0" y="0"/>
          <a:chExt cx="0" cy="0"/>
        </a:xfrm>
      </p:grpSpPr>
      <p:sp>
        <p:nvSpPr>
          <p:cNvPr id="131" name="Google Shape;131;p20"/>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32" name="Google Shape;132;p20"/>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4200"/>
              <a:buNone/>
              <a:defRPr b="0" sz="42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3" name="Google Shape;133;p20"/>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4" name="Google Shape;134;p20"/>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0"/>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haltsverzeichnis">
  <p:cSld name="Inhaltsverzeichnis">
    <p:spTree>
      <p:nvGrpSpPr>
        <p:cNvPr id="27" name="Shape 27"/>
        <p:cNvGrpSpPr/>
        <p:nvPr/>
      </p:nvGrpSpPr>
      <p:grpSpPr>
        <a:xfrm>
          <a:off x="0" y="0"/>
          <a:ext cx="0" cy="0"/>
          <a:chOff x="0" y="0"/>
          <a:chExt cx="0" cy="0"/>
        </a:xfrm>
      </p:grpSpPr>
      <p:sp>
        <p:nvSpPr>
          <p:cNvPr id="28" name="Google Shape;28;p3"/>
          <p:cNvSpPr txBox="1"/>
          <p:nvPr>
            <p:ph idx="1" type="body"/>
          </p:nvPr>
        </p:nvSpPr>
        <p:spPr>
          <a:xfrm>
            <a:off x="1071880" y="1447800"/>
            <a:ext cx="10515600" cy="4351338"/>
          </a:xfrm>
          <a:prstGeom prst="rect">
            <a:avLst/>
          </a:prstGeom>
          <a:noFill/>
          <a:ln>
            <a:noFill/>
          </a:ln>
        </p:spPr>
        <p:txBody>
          <a:bodyPr anchorCtr="0" anchor="t" bIns="45700" lIns="91425" spcFirstLastPara="1" rIns="91425" wrap="square" tIns="45700">
            <a:noAutofit/>
          </a:bodyPr>
          <a:lstStyle>
            <a:lvl1pPr indent="-393700" lvl="0" marL="457200" algn="l">
              <a:lnSpc>
                <a:spcPct val="100000"/>
              </a:lnSpc>
              <a:spcBef>
                <a:spcPts val="1000"/>
              </a:spcBef>
              <a:spcAft>
                <a:spcPts val="0"/>
              </a:spcAft>
              <a:buClr>
                <a:schemeClr val="dk1"/>
              </a:buClr>
              <a:buSzPts val="2600"/>
              <a:buAutoNum type="arabicPeriod"/>
              <a:defRPr sz="2600"/>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 name="Google Shape;29;p3"/>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3"/>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ontakt">
  <p:cSld name="Kontakt">
    <p:spTree>
      <p:nvGrpSpPr>
        <p:cNvPr id="136" name="Shape 136"/>
        <p:cNvGrpSpPr/>
        <p:nvPr/>
      </p:nvGrpSpPr>
      <p:grpSpPr>
        <a:xfrm>
          <a:off x="0" y="0"/>
          <a:ext cx="0" cy="0"/>
          <a:chOff x="0" y="0"/>
          <a:chExt cx="0" cy="0"/>
        </a:xfrm>
      </p:grpSpPr>
      <p:sp>
        <p:nvSpPr>
          <p:cNvPr id="137" name="Google Shape;137;p21"/>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38" name="Google Shape;138;p21"/>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9" name="Google Shape;139;p21"/>
          <p:cNvSpPr txBox="1"/>
          <p:nvPr>
            <p:ph idx="1" type="body"/>
          </p:nvPr>
        </p:nvSpPr>
        <p:spPr>
          <a:xfrm>
            <a:off x="1072800" y="1897199"/>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1" sz="26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0" name="Google Shape;140;p21"/>
          <p:cNvSpPr txBox="1"/>
          <p:nvPr>
            <p:ph idx="2" type="body"/>
          </p:nvPr>
        </p:nvSpPr>
        <p:spPr>
          <a:xfrm>
            <a:off x="1071880" y="2397600"/>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0" sz="26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1" name="Google Shape;141;p21"/>
          <p:cNvSpPr txBox="1"/>
          <p:nvPr>
            <p:ph idx="3" type="body"/>
          </p:nvPr>
        </p:nvSpPr>
        <p:spPr>
          <a:xfrm>
            <a:off x="1072800" y="2833200"/>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0" sz="2600" u="sng">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2" name="Google Shape;142;p21"/>
          <p:cNvSpPr txBox="1"/>
          <p:nvPr>
            <p:ph idx="4" type="body"/>
          </p:nvPr>
        </p:nvSpPr>
        <p:spPr>
          <a:xfrm>
            <a:off x="1072800" y="3279600"/>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0" sz="26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43" name="Google Shape;143;p21"/>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144" name="Google Shape;144;p21"/>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21"/>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 TOC">
  <p:cSld name="SP TOC">
    <p:bg>
      <p:bgPr>
        <a:solidFill>
          <a:schemeClr val="lt1"/>
        </a:solidFill>
      </p:bgPr>
    </p:bg>
    <p:spTree>
      <p:nvGrpSpPr>
        <p:cNvPr id="146" name="Shape 146"/>
        <p:cNvGrpSpPr/>
        <p:nvPr/>
      </p:nvGrpSpPr>
      <p:grpSpPr>
        <a:xfrm>
          <a:off x="0" y="0"/>
          <a:ext cx="0" cy="0"/>
          <a:chOff x="0" y="0"/>
          <a:chExt cx="0" cy="0"/>
        </a:xfrm>
      </p:grpSpPr>
      <p:sp>
        <p:nvSpPr>
          <p:cNvPr id="147" name="Google Shape;147;p22"/>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48" name="Google Shape;148;p22"/>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9" name="Google Shape;149;p22"/>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22"/>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extLst>
    <p:ext uri="{DCECCB84-F9BA-43D5-87BE-67443E8EF086}">
      <p15:sldGuideLst>
        <p15:guide id="1" orient="horz" pos="2160">
          <p15:clr>
            <a:srgbClr val="FBAE40"/>
          </p15:clr>
        </p15:guide>
        <p15:guide id="2" pos="116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Bild" showMasterSp="0" type="blank">
  <p:cSld name="BLANK">
    <p:spTree>
      <p:nvGrpSpPr>
        <p:cNvPr id="33" name="Shape 33"/>
        <p:cNvGrpSpPr/>
        <p:nvPr/>
      </p:nvGrpSpPr>
      <p:grpSpPr>
        <a:xfrm>
          <a:off x="0" y="0"/>
          <a:ext cx="0" cy="0"/>
          <a:chOff x="0" y="0"/>
          <a:chExt cx="0" cy="0"/>
        </a:xfrm>
      </p:grpSpPr>
      <p:pic>
        <p:nvPicPr>
          <p:cNvPr id="34" name="Google Shape;34;p4"/>
          <p:cNvPicPr preferRelativeResize="0"/>
          <p:nvPr/>
        </p:nvPicPr>
        <p:blipFill rotWithShape="1">
          <a:blip r:embed="rId2">
            <a:alphaModFix/>
          </a:blip>
          <a:srcRect b="1614" l="0" r="0" t="14010"/>
          <a:stretch/>
        </p:blipFill>
        <p:spPr>
          <a:xfrm>
            <a:off x="0" y="-1"/>
            <a:ext cx="12192000" cy="6858001"/>
          </a:xfrm>
          <a:prstGeom prst="rect">
            <a:avLst/>
          </a:prstGeom>
          <a:noFill/>
          <a:ln>
            <a:noFill/>
          </a:ln>
        </p:spPr>
      </p:pic>
      <p:pic>
        <p:nvPicPr>
          <p:cNvPr descr="{&quot;templafy&quot;:{&quot;id&quot;:&quot;42aefef0-7769-4e85-aad9-eed8e7a48c88&quot;}}" id="35" name="Google Shape;35;p4"/>
          <p:cNvPicPr preferRelativeResize="0"/>
          <p:nvPr/>
        </p:nvPicPr>
        <p:blipFill rotWithShape="1">
          <a:blip r:embed="rId3">
            <a:alphaModFix/>
          </a:blip>
          <a:srcRect b="0" l="0" r="0" t="0"/>
          <a:stretch/>
        </p:blipFill>
        <p:spPr>
          <a:xfrm>
            <a:off x="4899600" y="2451602"/>
            <a:ext cx="2401500" cy="2423103"/>
          </a:xfrm>
          <a:prstGeom prst="rect">
            <a:avLst/>
          </a:prstGeom>
          <a:noFill/>
          <a:ln>
            <a:noFill/>
          </a:ln>
        </p:spPr>
      </p:pic>
      <p:sp>
        <p:nvSpPr>
          <p:cNvPr id="36" name="Google Shape;36;p4"/>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Titelfolie mit Bild</a:t>
            </a:r>
            <a:endParaRPr sz="800">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showMasterSp="0">
  <p:cSld name="Titelfolie">
    <p:bg>
      <p:bgPr>
        <a:solidFill>
          <a:schemeClr val="lt1"/>
        </a:solidFill>
      </p:bgPr>
    </p:bg>
    <p:spTree>
      <p:nvGrpSpPr>
        <p:cNvPr id="37" name="Shape 37"/>
        <p:cNvGrpSpPr/>
        <p:nvPr/>
      </p:nvGrpSpPr>
      <p:grpSpPr>
        <a:xfrm>
          <a:off x="0" y="0"/>
          <a:ext cx="0" cy="0"/>
          <a:chOff x="0" y="0"/>
          <a:chExt cx="0" cy="0"/>
        </a:xfrm>
      </p:grpSpPr>
      <p:pic>
        <p:nvPicPr>
          <p:cNvPr descr="{&quot;templafy&quot;:{&quot;id&quot;:&quot;a65efe70-ae45-4799-b756-848d443dbf44&quot;}}" id="38" name="Google Shape;38;p5"/>
          <p:cNvPicPr preferRelativeResize="0"/>
          <p:nvPr/>
        </p:nvPicPr>
        <p:blipFill rotWithShape="1">
          <a:blip r:embed="rId2">
            <a:alphaModFix/>
          </a:blip>
          <a:srcRect b="0" l="0" r="0" t="0"/>
          <a:stretch/>
        </p:blipFill>
        <p:spPr>
          <a:xfrm>
            <a:off x="3690000" y="1576800"/>
            <a:ext cx="4795799" cy="3703798"/>
          </a:xfrm>
          <a:prstGeom prst="rect">
            <a:avLst/>
          </a:prstGeom>
          <a:noFill/>
          <a:ln>
            <a:noFill/>
          </a:ln>
        </p:spPr>
      </p:pic>
      <p:sp>
        <p:nvSpPr>
          <p:cNvPr id="39" name="Google Shape;39;p5"/>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Titelfolie mit Logo</a:t>
            </a:r>
            <a:endParaRPr sz="800">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Weiß)" showMasterSp="0">
  <p:cSld name="Titelfolie (Weiß)">
    <p:spTree>
      <p:nvGrpSpPr>
        <p:cNvPr id="40" name="Shape 40"/>
        <p:cNvGrpSpPr/>
        <p:nvPr/>
      </p:nvGrpSpPr>
      <p:grpSpPr>
        <a:xfrm>
          <a:off x="0" y="0"/>
          <a:ext cx="0" cy="0"/>
          <a:chOff x="0" y="0"/>
          <a:chExt cx="0" cy="0"/>
        </a:xfrm>
      </p:grpSpPr>
      <p:pic>
        <p:nvPicPr>
          <p:cNvPr descr="{&quot;templafy&quot;:{&quot;id&quot;:&quot;79c93b02-7f22-4704-a7ef-98caacef48f5&quot;}}" id="41" name="Google Shape;41;p6"/>
          <p:cNvPicPr preferRelativeResize="0"/>
          <p:nvPr/>
        </p:nvPicPr>
        <p:blipFill rotWithShape="1">
          <a:blip r:embed="rId2">
            <a:alphaModFix/>
          </a:blip>
          <a:srcRect b="0" l="0" r="0" t="0"/>
          <a:stretch/>
        </p:blipFill>
        <p:spPr>
          <a:xfrm>
            <a:off x="4899600" y="2451602"/>
            <a:ext cx="2401500" cy="2423103"/>
          </a:xfrm>
          <a:prstGeom prst="rect">
            <a:avLst/>
          </a:prstGeom>
          <a:noFill/>
          <a:ln>
            <a:noFill/>
          </a:ln>
        </p:spPr>
      </p:pic>
      <p:sp>
        <p:nvSpPr>
          <p:cNvPr id="42" name="Google Shape;42;p6"/>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Titelfolie mit Logo reduziert</a:t>
            </a:r>
            <a:endParaRPr sz="800">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Rot)" showMasterSp="0">
  <p:cSld name="Titelfolie (Rot)">
    <p:bg>
      <p:bgPr>
        <a:solidFill>
          <a:schemeClr val="accent6"/>
        </a:solidFill>
      </p:bgPr>
    </p:bg>
    <p:spTree>
      <p:nvGrpSpPr>
        <p:cNvPr id="43" name="Shape 43"/>
        <p:cNvGrpSpPr/>
        <p:nvPr/>
      </p:nvGrpSpPr>
      <p:grpSpPr>
        <a:xfrm>
          <a:off x="0" y="0"/>
          <a:ext cx="0" cy="0"/>
          <a:chOff x="0" y="0"/>
          <a:chExt cx="0" cy="0"/>
        </a:xfrm>
      </p:grpSpPr>
      <p:pic>
        <p:nvPicPr>
          <p:cNvPr descr="{&quot;templafy&quot;:{&quot;id&quot;:&quot;53851b6a-bdf9-46cc-b2fb-8980b21c9bb5&quot;}}" id="44" name="Google Shape;44;p7"/>
          <p:cNvPicPr preferRelativeResize="0"/>
          <p:nvPr/>
        </p:nvPicPr>
        <p:blipFill rotWithShape="1">
          <a:blip r:embed="rId2">
            <a:alphaModFix/>
          </a:blip>
          <a:srcRect b="0" l="0" r="0" t="0"/>
          <a:stretch/>
        </p:blipFill>
        <p:spPr>
          <a:xfrm>
            <a:off x="4899600" y="2451602"/>
            <a:ext cx="2401500" cy="2423103"/>
          </a:xfrm>
          <a:prstGeom prst="rect">
            <a:avLst/>
          </a:prstGeom>
          <a:noFill/>
          <a:ln>
            <a:noFill/>
          </a:ln>
        </p:spPr>
      </p:pic>
      <p:sp>
        <p:nvSpPr>
          <p:cNvPr id="45" name="Google Shape;45;p7"/>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Titelfolie rot mit Logo</a:t>
            </a:r>
            <a:endParaRPr sz="800">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Text">
  <p:cSld name="Titelfolie mit Text">
    <p:spTree>
      <p:nvGrpSpPr>
        <p:cNvPr id="46" name="Shape 46"/>
        <p:cNvGrpSpPr/>
        <p:nvPr/>
      </p:nvGrpSpPr>
      <p:grpSpPr>
        <a:xfrm>
          <a:off x="0" y="0"/>
          <a:ext cx="0" cy="0"/>
          <a:chOff x="0" y="0"/>
          <a:chExt cx="0" cy="0"/>
        </a:xfrm>
      </p:grpSpPr>
      <p:sp>
        <p:nvSpPr>
          <p:cNvPr id="47" name="Google Shape;47;p8"/>
          <p:cNvSpPr txBox="1"/>
          <p:nvPr>
            <p:ph idx="1" type="body"/>
          </p:nvPr>
        </p:nvSpPr>
        <p:spPr>
          <a:xfrm>
            <a:off x="1077278" y="3191275"/>
            <a:ext cx="10510202" cy="37641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1900"/>
              <a:buNone/>
              <a:defRPr b="0" sz="1900">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8"/>
          <p:cNvSpPr txBox="1"/>
          <p:nvPr>
            <p:ph idx="2" type="subTitle"/>
          </p:nvPr>
        </p:nvSpPr>
        <p:spPr>
          <a:xfrm>
            <a:off x="1076960" y="1473201"/>
            <a:ext cx="10515600" cy="1508760"/>
          </a:xfrm>
          <a:prstGeom prst="rect">
            <a:avLst/>
          </a:prstGeom>
          <a:noFill/>
          <a:ln>
            <a:noFill/>
          </a:ln>
        </p:spPr>
        <p:txBody>
          <a:bodyPr anchorCtr="0" anchor="t" bIns="45700" lIns="91425" spcFirstLastPara="1" rIns="91425" wrap="square" tIns="108000">
            <a:noAutofit/>
          </a:bodyPr>
          <a:lstStyle>
            <a:lvl1pPr lvl="0" algn="l">
              <a:lnSpc>
                <a:spcPct val="90000"/>
              </a:lnSpc>
              <a:spcBef>
                <a:spcPts val="1000"/>
              </a:spcBef>
              <a:spcAft>
                <a:spcPts val="0"/>
              </a:spcAft>
              <a:buClr>
                <a:schemeClr val="dk1"/>
              </a:buClr>
              <a:buSzPts val="4200"/>
              <a:buNone/>
              <a:defRPr sz="4200">
                <a:latin typeface="Arial"/>
                <a:ea typeface="Arial"/>
                <a:cs typeface="Arial"/>
                <a:sym typeface="Arial"/>
              </a:defRPr>
            </a:lvl1pPr>
            <a:lvl2pPr lvl="1" algn="ctr">
              <a:lnSpc>
                <a:spcPct val="100000"/>
              </a:lnSpc>
              <a:spcBef>
                <a:spcPts val="600"/>
              </a:spcBef>
              <a:spcAft>
                <a:spcPts val="0"/>
              </a:spcAft>
              <a:buSzPts val="2000"/>
              <a:buFont typeface="Arial"/>
              <a:buNone/>
              <a:defRPr sz="2000"/>
            </a:lvl2pPr>
            <a:lvl3pPr lvl="2" algn="ctr">
              <a:lnSpc>
                <a:spcPct val="100000"/>
              </a:lnSpc>
              <a:spcBef>
                <a:spcPts val="600"/>
              </a:spcBef>
              <a:spcAft>
                <a:spcPts val="0"/>
              </a:spcAft>
              <a:buClr>
                <a:schemeClr val="dk1"/>
              </a:buClr>
              <a:buSzPts val="1800"/>
              <a:buFont typeface="Arial"/>
              <a:buNone/>
              <a:defRPr sz="1800"/>
            </a:lvl3pPr>
            <a:lvl4pPr lvl="3" algn="ctr">
              <a:lnSpc>
                <a:spcPct val="100000"/>
              </a:lnSpc>
              <a:spcBef>
                <a:spcPts val="600"/>
              </a:spcBef>
              <a:spcAft>
                <a:spcPts val="0"/>
              </a:spcAft>
              <a:buClr>
                <a:schemeClr val="dk1"/>
              </a:buClr>
              <a:buSzPts val="1600"/>
              <a:buFont typeface="Arial"/>
              <a:buNone/>
              <a:defRPr sz="1600"/>
            </a:lvl4pPr>
            <a:lvl5pPr lvl="4" algn="ctr">
              <a:lnSpc>
                <a:spcPct val="100000"/>
              </a:lnSpc>
              <a:spcBef>
                <a:spcPts val="600"/>
              </a:spcBef>
              <a:spcAft>
                <a:spcPts val="0"/>
              </a:spcAft>
              <a:buClr>
                <a:schemeClr val="dk1"/>
              </a:buClr>
              <a:buSzPts val="1600"/>
              <a:buFont typeface="Arial"/>
              <a:buNone/>
              <a:defRPr sz="1600"/>
            </a:lvl5pPr>
            <a:lvl6pPr lvl="5" algn="ctr">
              <a:lnSpc>
                <a:spcPct val="90000"/>
              </a:lnSpc>
              <a:spcBef>
                <a:spcPts val="6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49" name="Google Shape;49;p8"/>
          <p:cNvSpPr txBox="1"/>
          <p:nvPr>
            <p:ph type="title"/>
          </p:nvPr>
        </p:nvSpPr>
        <p:spPr>
          <a:xfrm>
            <a:off x="1071880" y="290873"/>
            <a:ext cx="10515600" cy="1182328"/>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8"/>
          <p:cNvSpPr txBox="1"/>
          <p:nvPr>
            <p:ph idx="3" type="body"/>
          </p:nvPr>
        </p:nvSpPr>
        <p:spPr>
          <a:xfrm>
            <a:off x="1076400" y="2916000"/>
            <a:ext cx="10510202" cy="376413"/>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1800"/>
              <a:buNone/>
              <a:defRPr b="1" sz="18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1" name="Google Shape;51;p8"/>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52" name="Google Shape;52;p8"/>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54" name="Google Shape;54;p8"/>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Text (ohne Untertitel) ">
  <p:cSld name="Titelfolie mit Text (ohne Untertitel) ">
    <p:spTree>
      <p:nvGrpSpPr>
        <p:cNvPr id="55" name="Shape 55"/>
        <p:cNvGrpSpPr/>
        <p:nvPr/>
      </p:nvGrpSpPr>
      <p:grpSpPr>
        <a:xfrm>
          <a:off x="0" y="0"/>
          <a:ext cx="0" cy="0"/>
          <a:chOff x="0" y="0"/>
          <a:chExt cx="0" cy="0"/>
        </a:xfrm>
      </p:grpSpPr>
      <p:sp>
        <p:nvSpPr>
          <p:cNvPr id="56" name="Google Shape;56;p9"/>
          <p:cNvSpPr txBox="1"/>
          <p:nvPr>
            <p:ph idx="1" type="body"/>
          </p:nvPr>
        </p:nvSpPr>
        <p:spPr>
          <a:xfrm>
            <a:off x="1069679" y="1980152"/>
            <a:ext cx="10515601" cy="37641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1900"/>
              <a:buNone/>
              <a:defRPr b="0" sz="1900">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9"/>
          <p:cNvSpPr txBox="1"/>
          <p:nvPr>
            <p:ph type="title"/>
          </p:nvPr>
        </p:nvSpPr>
        <p:spPr>
          <a:xfrm>
            <a:off x="1071880" y="290873"/>
            <a:ext cx="10515600" cy="1383450"/>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9"/>
          <p:cNvSpPr txBox="1"/>
          <p:nvPr>
            <p:ph idx="2" type="body"/>
          </p:nvPr>
        </p:nvSpPr>
        <p:spPr>
          <a:xfrm>
            <a:off x="1069200" y="1674000"/>
            <a:ext cx="10510202" cy="376413"/>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1800"/>
              <a:buNone/>
              <a:defRPr b="1" sz="18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9" name="Google Shape;59;p9"/>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60" name="Google Shape;60;p9"/>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9"/>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9"/>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pitelseiten (Weiß)">
  <p:cSld name="Kapitelseiten (Weiß)">
    <p:spTree>
      <p:nvGrpSpPr>
        <p:cNvPr id="63" name="Shape 63"/>
        <p:cNvGrpSpPr/>
        <p:nvPr/>
      </p:nvGrpSpPr>
      <p:grpSpPr>
        <a:xfrm>
          <a:off x="0" y="0"/>
          <a:ext cx="0" cy="0"/>
          <a:chOff x="0" y="0"/>
          <a:chExt cx="0" cy="0"/>
        </a:xfrm>
      </p:grpSpPr>
      <p:sp>
        <p:nvSpPr>
          <p:cNvPr id="64" name="Google Shape;64;p10"/>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65" name="Google Shape;65;p10"/>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4200"/>
              <a:buNone/>
              <a:defRPr b="0" sz="42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 name="Google Shape;66;p10"/>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0"/>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22" Type="http://schemas.openxmlformats.org/officeDocument/2006/relationships/slideLayout" Target="../slideLayouts/slideLayout21.xml"/><Relationship Id="rId10" Type="http://schemas.openxmlformats.org/officeDocument/2006/relationships/slideLayout" Target="../slideLayouts/slideLayout9.xml"/><Relationship Id="rId21" Type="http://schemas.openxmlformats.org/officeDocument/2006/relationships/slideLayout" Target="../slideLayouts/slideLayout20.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23" Type="http://schemas.openxmlformats.org/officeDocument/2006/relationships/theme" Target="../theme/theme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descr="{&quot;templafy&quot;:{&quot;id&quot;:&quot;6ccc20fb-1703-4256-864c-0bc18538870f&quot;}}" id="10" name="Google Shape;10;p1"/>
          <p:cNvSpPr/>
          <p:nvPr/>
        </p:nvSpPr>
        <p:spPr>
          <a:xfrm>
            <a:off x="1342800" y="6444000"/>
            <a:ext cx="1615873" cy="3636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1" name="Google Shape;11;p1"/>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marR="0" rtl="0" algn="r">
              <a:spcBef>
                <a:spcPts val="0"/>
              </a:spcBef>
              <a:buNone/>
              <a:defRPr b="0" i="0" sz="1200" u="none" cap="none" strike="noStrike">
                <a:solidFill>
                  <a:schemeClr val="dk1"/>
                </a:solidFill>
                <a:latin typeface="Arial"/>
                <a:ea typeface="Arial"/>
                <a:cs typeface="Arial"/>
                <a:sym typeface="Arial"/>
              </a:defRPr>
            </a:lvl1pPr>
            <a:lvl2pPr indent="0" lvl="1" marL="0" marR="0" rtl="0" algn="r">
              <a:spcBef>
                <a:spcPts val="0"/>
              </a:spcBef>
              <a:buNone/>
              <a:defRPr b="0" i="0" sz="1200" u="none" cap="none" strike="noStrike">
                <a:solidFill>
                  <a:schemeClr val="dk1"/>
                </a:solidFill>
                <a:latin typeface="Arial"/>
                <a:ea typeface="Arial"/>
                <a:cs typeface="Arial"/>
                <a:sym typeface="Arial"/>
              </a:defRPr>
            </a:lvl2pPr>
            <a:lvl3pPr indent="0" lvl="2" marL="0" marR="0" rtl="0" algn="r">
              <a:spcBef>
                <a:spcPts val="0"/>
              </a:spcBef>
              <a:buNone/>
              <a:defRPr b="0" i="0" sz="1200" u="none" cap="none" strike="noStrike">
                <a:solidFill>
                  <a:schemeClr val="dk1"/>
                </a:solidFill>
                <a:latin typeface="Arial"/>
                <a:ea typeface="Arial"/>
                <a:cs typeface="Arial"/>
                <a:sym typeface="Arial"/>
              </a:defRPr>
            </a:lvl3pPr>
            <a:lvl4pPr indent="0" lvl="3" marL="0" marR="0" rtl="0" algn="r">
              <a:spcBef>
                <a:spcPts val="0"/>
              </a:spcBef>
              <a:buNone/>
              <a:defRPr b="0" i="0" sz="1200" u="none" cap="none" strike="noStrike">
                <a:solidFill>
                  <a:schemeClr val="dk1"/>
                </a:solidFill>
                <a:latin typeface="Arial"/>
                <a:ea typeface="Arial"/>
                <a:cs typeface="Arial"/>
                <a:sym typeface="Arial"/>
              </a:defRPr>
            </a:lvl4pPr>
            <a:lvl5pPr indent="0" lvl="4" marL="0" marR="0" rtl="0" algn="r">
              <a:spcBef>
                <a:spcPts val="0"/>
              </a:spcBef>
              <a:buNone/>
              <a:defRPr b="0" i="0" sz="1200" u="none" cap="none" strike="noStrike">
                <a:solidFill>
                  <a:schemeClr val="dk1"/>
                </a:solidFill>
                <a:latin typeface="Arial"/>
                <a:ea typeface="Arial"/>
                <a:cs typeface="Arial"/>
                <a:sym typeface="Arial"/>
              </a:defRPr>
            </a:lvl5pPr>
            <a:lvl6pPr indent="0" lvl="5" marL="0" marR="0" rtl="0" algn="r">
              <a:spcBef>
                <a:spcPts val="0"/>
              </a:spcBef>
              <a:buNone/>
              <a:defRPr b="0" i="0" sz="1200" u="none" cap="none" strike="noStrike">
                <a:solidFill>
                  <a:schemeClr val="dk1"/>
                </a:solidFill>
                <a:latin typeface="Arial"/>
                <a:ea typeface="Arial"/>
                <a:cs typeface="Arial"/>
                <a:sym typeface="Arial"/>
              </a:defRPr>
            </a:lvl6pPr>
            <a:lvl7pPr indent="0" lvl="6" marL="0" marR="0" rtl="0" algn="r">
              <a:spcBef>
                <a:spcPts val="0"/>
              </a:spcBef>
              <a:buNone/>
              <a:defRPr b="0" i="0" sz="1200" u="none" cap="none" strike="noStrike">
                <a:solidFill>
                  <a:schemeClr val="dk1"/>
                </a:solidFill>
                <a:latin typeface="Arial"/>
                <a:ea typeface="Arial"/>
                <a:cs typeface="Arial"/>
                <a:sym typeface="Arial"/>
              </a:defRPr>
            </a:lvl7pPr>
            <a:lvl8pPr indent="0" lvl="7" marL="0" marR="0" rtl="0" algn="r">
              <a:spcBef>
                <a:spcPts val="0"/>
              </a:spcBef>
              <a:buNone/>
              <a:defRPr b="0" i="0" sz="1200" u="none" cap="none" strike="noStrike">
                <a:solidFill>
                  <a:schemeClr val="dk1"/>
                </a:solidFill>
                <a:latin typeface="Arial"/>
                <a:ea typeface="Arial"/>
                <a:cs typeface="Arial"/>
                <a:sym typeface="Arial"/>
              </a:defRPr>
            </a:lvl8pPr>
            <a:lvl9pPr indent="0" lvl="8" marL="0" marR="0" rtl="0" algn="r">
              <a:spcBef>
                <a:spcPts val="0"/>
              </a:spcBef>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
        <p:nvSpPr>
          <p:cNvPr id="12" name="Google Shape;12;p1"/>
          <p:cNvSpPr txBox="1"/>
          <p:nvPr>
            <p:ph idx="1" type="body"/>
          </p:nvPr>
        </p:nvSpPr>
        <p:spPr>
          <a:xfrm>
            <a:off x="1062736" y="2042635"/>
            <a:ext cx="10515600" cy="435133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000"/>
              </a:spcBef>
              <a:spcAft>
                <a:spcPts val="0"/>
              </a:spcAft>
              <a:buClr>
                <a:schemeClr val="dk1"/>
              </a:buClr>
              <a:buSzPts val="2600"/>
              <a:buFont typeface="Courier New"/>
              <a:buNone/>
              <a:defRPr b="0" i="0" sz="2600" u="none" cap="none" strike="noStrike">
                <a:solidFill>
                  <a:schemeClr val="dk1"/>
                </a:solidFill>
                <a:latin typeface="Arial"/>
                <a:ea typeface="Arial"/>
                <a:cs typeface="Arial"/>
                <a:sym typeface="Arial"/>
              </a:defRPr>
            </a:lvl1pPr>
            <a:lvl2pPr indent="-393700" lvl="1" marL="914400" marR="0" rtl="0" algn="l">
              <a:lnSpc>
                <a:spcPct val="100000"/>
              </a:lnSpc>
              <a:spcBef>
                <a:spcPts val="600"/>
              </a:spcBef>
              <a:spcAft>
                <a:spcPts val="0"/>
              </a:spcAft>
              <a:buClr>
                <a:srgbClr val="FF0000"/>
              </a:buClr>
              <a:buSzPts val="2600"/>
              <a:buFont typeface="Arial"/>
              <a:buChar char="‒"/>
              <a:defRPr b="0" i="0" sz="2600" u="none" cap="none" strike="noStrike">
                <a:solidFill>
                  <a:schemeClr val="dk1"/>
                </a:solidFill>
                <a:latin typeface="Arial"/>
                <a:ea typeface="Arial"/>
                <a:cs typeface="Arial"/>
                <a:sym typeface="Arial"/>
              </a:defRPr>
            </a:lvl2pPr>
            <a:lvl3pPr indent="-393700" lvl="2" marL="1371600" marR="0" rtl="0" algn="l">
              <a:lnSpc>
                <a:spcPct val="100000"/>
              </a:lnSpc>
              <a:spcBef>
                <a:spcPts val="600"/>
              </a:spcBef>
              <a:spcAft>
                <a:spcPts val="0"/>
              </a:spcAft>
              <a:buClr>
                <a:schemeClr val="dk1"/>
              </a:buClr>
              <a:buSzPts val="2600"/>
              <a:buFont typeface="Arial"/>
              <a:buChar char="‒"/>
              <a:defRPr b="0" i="0" sz="2600" u="none" cap="none" strike="noStrike">
                <a:solidFill>
                  <a:schemeClr val="dk1"/>
                </a:solidFill>
                <a:latin typeface="Arial"/>
                <a:ea typeface="Arial"/>
                <a:cs typeface="Arial"/>
                <a:sym typeface="Arial"/>
              </a:defRPr>
            </a:lvl3pPr>
            <a:lvl4pPr indent="-393700" lvl="3" marL="1828800" marR="0" rtl="0" algn="l">
              <a:lnSpc>
                <a:spcPct val="100000"/>
              </a:lnSpc>
              <a:spcBef>
                <a:spcPts val="600"/>
              </a:spcBef>
              <a:spcAft>
                <a:spcPts val="0"/>
              </a:spcAft>
              <a:buClr>
                <a:schemeClr val="dk1"/>
              </a:buClr>
              <a:buSzPts val="2600"/>
              <a:buFont typeface="Arial"/>
              <a:buChar char="‒"/>
              <a:defRPr b="0" i="0" sz="2600" u="none" cap="none" strike="noStrike">
                <a:solidFill>
                  <a:schemeClr val="dk1"/>
                </a:solidFill>
                <a:latin typeface="Arial"/>
                <a:ea typeface="Arial"/>
                <a:cs typeface="Arial"/>
                <a:sym typeface="Arial"/>
              </a:defRPr>
            </a:lvl4pPr>
            <a:lvl5pPr indent="-393700" lvl="4" marL="2286000" marR="0" rtl="0" algn="l">
              <a:lnSpc>
                <a:spcPct val="100000"/>
              </a:lnSpc>
              <a:spcBef>
                <a:spcPts val="600"/>
              </a:spcBef>
              <a:spcAft>
                <a:spcPts val="0"/>
              </a:spcAft>
              <a:buClr>
                <a:schemeClr val="dk1"/>
              </a:buClr>
              <a:buSzPts val="2600"/>
              <a:buFont typeface="Arial"/>
              <a:buChar char="‒"/>
              <a:defRPr b="0" i="0" sz="2600" u="none" cap="none" strike="noStrike">
                <a:solidFill>
                  <a:schemeClr val="dk1"/>
                </a:solidFill>
                <a:latin typeface="Arial"/>
                <a:ea typeface="Arial"/>
                <a:cs typeface="Arial"/>
                <a:sym typeface="Arial"/>
              </a:defRPr>
            </a:lvl5pPr>
            <a:lvl6pPr indent="-342900" lvl="5" marL="2743200" marR="0" rtl="0" algn="l">
              <a:lnSpc>
                <a:spcPct val="90000"/>
              </a:lnSpc>
              <a:spcBef>
                <a:spcPts val="6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marR="0" rtl="0" algn="l">
              <a:lnSpc>
                <a:spcPct val="90000"/>
              </a:lnSpc>
              <a:spcBef>
                <a:spcPts val="0"/>
              </a:spcBef>
              <a:spcAft>
                <a:spcPts val="0"/>
              </a:spcAft>
              <a:buClr>
                <a:schemeClr val="accent6"/>
              </a:buClr>
              <a:buSzPts val="4200"/>
              <a:buFont typeface="Arial"/>
              <a:buNone/>
              <a:defRPr b="0" i="0" sz="4200" u="none" cap="none" strike="noStrike">
                <a:solidFill>
                  <a:schemeClr val="accent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pic>
        <p:nvPicPr>
          <p:cNvPr descr="{&quot;templafy&quot;:{&quot;id&quot;:&quot;bb099368-b179-467f-a5e9-0045b28e465d&quot;}}" id="14" name="Google Shape;14;p1"/>
          <p:cNvPicPr preferRelativeResize="0"/>
          <p:nvPr/>
        </p:nvPicPr>
        <p:blipFill rotWithShape="1">
          <a:blip r:embed="rId1">
            <a:alphaModFix/>
          </a:blip>
          <a:srcRect b="0" l="0" r="0" t="0"/>
          <a:stretch/>
        </p:blipFill>
        <p:spPr>
          <a:xfrm>
            <a:off x="93600" y="306000"/>
            <a:ext cx="1148544" cy="720090"/>
          </a:xfrm>
          <a:prstGeom prst="rect">
            <a:avLst/>
          </a:prstGeom>
          <a:noFill/>
          <a:ln>
            <a:noFill/>
          </a:ln>
        </p:spPr>
      </p:pic>
      <p:cxnSp>
        <p:nvCxnSpPr>
          <p:cNvPr id="15" name="Google Shape;15;p1"/>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16" name="Google Shape;16;p1"/>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7" name="Google Shape;17;p1"/>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5.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0.png"/><Relationship Id="rId4"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6.png"/><Relationship Id="rId4" Type="http://schemas.openxmlformats.org/officeDocument/2006/relationships/image" Target="../media/image22.png"/><Relationship Id="rId5" Type="http://schemas.openxmlformats.org/officeDocument/2006/relationships/image" Target="../media/image13.png"/><Relationship Id="rId6" Type="http://schemas.openxmlformats.org/officeDocument/2006/relationships/image" Target="../media/image1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3.png"/><Relationship Id="rId4" Type="http://schemas.openxmlformats.org/officeDocument/2006/relationships/image" Target="../media/image26.png"/><Relationship Id="rId5"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3.png"/><Relationship Id="rId4" Type="http://schemas.openxmlformats.org/officeDocument/2006/relationships/image" Target="../media/image2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1071875" y="290875"/>
            <a:ext cx="10988100" cy="749700"/>
          </a:xfrm>
          <a:prstGeom prst="rect">
            <a:avLst/>
          </a:prstGeom>
          <a:noFill/>
          <a:ln>
            <a:noFill/>
          </a:ln>
        </p:spPr>
        <p:txBody>
          <a:bodyPr anchorCtr="0" anchor="t" bIns="45700" lIns="91425" spcFirstLastPara="1" rIns="91425" wrap="square" tIns="90000">
            <a:noAutofit/>
          </a:bodyPr>
          <a:lstStyle/>
          <a:p>
            <a:pPr indent="0" lvl="0" marL="0" rtl="0" algn="l">
              <a:lnSpc>
                <a:spcPct val="90000"/>
              </a:lnSpc>
              <a:spcBef>
                <a:spcPts val="0"/>
              </a:spcBef>
              <a:spcAft>
                <a:spcPts val="0"/>
              </a:spcAft>
              <a:buClr>
                <a:schemeClr val="accent6"/>
              </a:buClr>
              <a:buSzPts val="6000"/>
              <a:buFont typeface="Arial"/>
              <a:buNone/>
            </a:pPr>
            <a:r>
              <a:rPr lang="de-CH" sz="3900"/>
              <a:t>A Machine Learning Review</a:t>
            </a:r>
            <a:endParaRPr sz="3900"/>
          </a:p>
          <a:p>
            <a:pPr indent="0" lvl="0" marL="0" rtl="0" algn="l">
              <a:lnSpc>
                <a:spcPct val="90000"/>
              </a:lnSpc>
              <a:spcBef>
                <a:spcPts val="0"/>
              </a:spcBef>
              <a:spcAft>
                <a:spcPts val="0"/>
              </a:spcAft>
              <a:buNone/>
            </a:pPr>
            <a:r>
              <a:t/>
            </a:r>
            <a:endParaRPr sz="2800">
              <a:solidFill>
                <a:srgbClr val="646363"/>
              </a:solidFill>
            </a:endParaRPr>
          </a:p>
          <a:p>
            <a:pPr indent="0" lvl="0" marL="0" rtl="0" algn="l">
              <a:lnSpc>
                <a:spcPct val="90000"/>
              </a:lnSpc>
              <a:spcBef>
                <a:spcPts val="0"/>
              </a:spcBef>
              <a:spcAft>
                <a:spcPts val="0"/>
              </a:spcAft>
              <a:buNone/>
            </a:pPr>
            <a:r>
              <a:rPr lang="de-CH" sz="2800">
                <a:solidFill>
                  <a:srgbClr val="646363"/>
                </a:solidFill>
              </a:rPr>
              <a:t>- collaborative workshop</a:t>
            </a:r>
            <a:endParaRPr sz="2800">
              <a:solidFill>
                <a:srgbClr val="646363"/>
              </a:solidFill>
            </a:endParaRPr>
          </a:p>
        </p:txBody>
      </p:sp>
      <p:sp>
        <p:nvSpPr>
          <p:cNvPr id="157" name="Google Shape;157;p23"/>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158" name="Google Shape;158;p23"/>
          <p:cNvSpPr txBox="1"/>
          <p:nvPr/>
        </p:nvSpPr>
        <p:spPr>
          <a:xfrm>
            <a:off x="1071863" y="2134569"/>
            <a:ext cx="10515600" cy="238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646363"/>
              </a:buClr>
              <a:buSzPts val="2800"/>
              <a:buFont typeface="Courier New"/>
              <a:buNone/>
            </a:pPr>
            <a:r>
              <a:t/>
            </a:r>
            <a:endParaRPr sz="2800">
              <a:solidFill>
                <a:srgbClr val="646363"/>
              </a:solidFill>
            </a:endParaRPr>
          </a:p>
          <a:p>
            <a:pPr indent="0" lvl="0" marL="0" marR="0" rtl="0" algn="l">
              <a:lnSpc>
                <a:spcPct val="100000"/>
              </a:lnSpc>
              <a:spcBef>
                <a:spcPts val="0"/>
              </a:spcBef>
              <a:spcAft>
                <a:spcPts val="0"/>
              </a:spcAft>
              <a:buClr>
                <a:srgbClr val="646363"/>
              </a:buClr>
              <a:buSzPts val="2800"/>
              <a:buFont typeface="Courier New"/>
              <a:buNone/>
            </a:pPr>
            <a:r>
              <a:t/>
            </a:r>
            <a:endParaRPr sz="2800">
              <a:solidFill>
                <a:srgbClr val="646363"/>
              </a:solidFill>
            </a:endParaRPr>
          </a:p>
          <a:p>
            <a:pPr indent="0" lvl="0" marL="0" marR="0" rtl="0" algn="l">
              <a:lnSpc>
                <a:spcPct val="100000"/>
              </a:lnSpc>
              <a:spcBef>
                <a:spcPts val="0"/>
              </a:spcBef>
              <a:spcAft>
                <a:spcPts val="0"/>
              </a:spcAft>
              <a:buClr>
                <a:srgbClr val="646363"/>
              </a:buClr>
              <a:buSzPts val="2800"/>
              <a:buFont typeface="Courier New"/>
              <a:buNone/>
            </a:pPr>
            <a:r>
              <a:t/>
            </a:r>
            <a:endParaRPr sz="2800">
              <a:solidFill>
                <a:srgbClr val="646363"/>
              </a:solidFill>
            </a:endParaRPr>
          </a:p>
          <a:p>
            <a:pPr indent="0" lvl="0" marL="0" marR="0" rtl="0" algn="l">
              <a:lnSpc>
                <a:spcPct val="100000"/>
              </a:lnSpc>
              <a:spcBef>
                <a:spcPts val="0"/>
              </a:spcBef>
              <a:spcAft>
                <a:spcPts val="0"/>
              </a:spcAft>
              <a:buClr>
                <a:srgbClr val="646363"/>
              </a:buClr>
              <a:buSzPts val="2800"/>
              <a:buFont typeface="Courier New"/>
              <a:buNone/>
            </a:pPr>
            <a:r>
              <a:t/>
            </a:r>
            <a:endParaRPr sz="2800">
              <a:solidFill>
                <a:srgbClr val="646363"/>
              </a:solidFill>
            </a:endParaRPr>
          </a:p>
          <a:p>
            <a:pPr indent="0" lvl="0" marL="0" marR="0" rtl="0" algn="l">
              <a:lnSpc>
                <a:spcPct val="100000"/>
              </a:lnSpc>
              <a:spcBef>
                <a:spcPts val="600"/>
              </a:spcBef>
              <a:spcAft>
                <a:spcPts val="0"/>
              </a:spcAft>
              <a:buClr>
                <a:srgbClr val="646363"/>
              </a:buClr>
              <a:buSzPts val="2800"/>
              <a:buFont typeface="Courier New"/>
              <a:buNone/>
            </a:pPr>
            <a:r>
              <a:rPr lang="de-CH" sz="2800">
                <a:solidFill>
                  <a:srgbClr val="646363"/>
                </a:solidFill>
              </a:rPr>
              <a:t>CAS ADS M5 </a:t>
            </a:r>
            <a:endParaRPr sz="2800">
              <a:solidFill>
                <a:srgbClr val="646363"/>
              </a:solidFill>
            </a:endParaRPr>
          </a:p>
          <a:p>
            <a:pPr indent="0" lvl="0" marL="0" marR="0" rtl="0" algn="l">
              <a:lnSpc>
                <a:spcPct val="100000"/>
              </a:lnSpc>
              <a:spcBef>
                <a:spcPts val="600"/>
              </a:spcBef>
              <a:spcAft>
                <a:spcPts val="0"/>
              </a:spcAft>
              <a:buClr>
                <a:srgbClr val="646363"/>
              </a:buClr>
              <a:buSzPts val="2800"/>
              <a:buFont typeface="Courier New"/>
              <a:buNone/>
            </a:pPr>
            <a:r>
              <a:rPr b="0" i="0" lang="de-CH" sz="2800" u="none" cap="none" strike="noStrike">
                <a:solidFill>
                  <a:srgbClr val="646363"/>
                </a:solidFill>
                <a:latin typeface="Arial"/>
                <a:ea typeface="Arial"/>
                <a:cs typeface="Arial"/>
                <a:sym typeface="Arial"/>
              </a:rPr>
              <a:t>University of Bern</a:t>
            </a:r>
            <a:endParaRPr/>
          </a:p>
          <a:p>
            <a:pPr indent="0" lvl="0" marL="0" marR="0" rtl="0" algn="l">
              <a:lnSpc>
                <a:spcPct val="100000"/>
              </a:lnSpc>
              <a:spcBef>
                <a:spcPts val="600"/>
              </a:spcBef>
              <a:spcAft>
                <a:spcPts val="0"/>
              </a:spcAft>
              <a:buClr>
                <a:srgbClr val="646363"/>
              </a:buClr>
              <a:buSzPts val="2800"/>
              <a:buFont typeface="Courier New"/>
              <a:buNone/>
            </a:pPr>
            <a:r>
              <a:t/>
            </a:r>
            <a:endParaRPr b="0" i="0" sz="2800" u="none" cap="none" strike="noStrike">
              <a:solidFill>
                <a:srgbClr val="646363"/>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2"/>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lnSpc>
                <a:spcPct val="115000"/>
              </a:lnSpc>
              <a:spcBef>
                <a:spcPts val="1400"/>
              </a:spcBef>
              <a:spcAft>
                <a:spcPts val="0"/>
              </a:spcAft>
              <a:buClr>
                <a:schemeClr val="dk1"/>
              </a:buClr>
              <a:buSzPts val="1100"/>
              <a:buFont typeface="Arial"/>
              <a:buNone/>
            </a:pPr>
            <a:r>
              <a:rPr b="1" lang="de-CH" sz="1700"/>
              <a:t>2. Sampling Bias</a:t>
            </a:r>
            <a:endParaRPr b="1" sz="1700"/>
          </a:p>
          <a:p>
            <a:pPr indent="-336550" lvl="0" marL="457200" rtl="0" algn="l">
              <a:lnSpc>
                <a:spcPct val="115000"/>
              </a:lnSpc>
              <a:spcBef>
                <a:spcPts val="1200"/>
              </a:spcBef>
              <a:spcAft>
                <a:spcPts val="0"/>
              </a:spcAft>
              <a:buSzPts val="1700"/>
              <a:buFont typeface="Arial"/>
              <a:buChar char="●"/>
            </a:pPr>
            <a:r>
              <a:rPr b="1" lang="de-CH" sz="1700"/>
              <a:t>Definition: </a:t>
            </a:r>
            <a:r>
              <a:rPr lang="de-CH" sz="1700"/>
              <a:t>systematic error in collecting data where some members of the intended population have a higher or lower probability of being included in the sample than others, </a:t>
            </a:r>
            <a:endParaRPr sz="1700"/>
          </a:p>
          <a:p>
            <a:pPr indent="-336550" lvl="1" marL="914400" rtl="0" algn="l">
              <a:lnSpc>
                <a:spcPct val="115000"/>
              </a:lnSpc>
              <a:spcBef>
                <a:spcPts val="0"/>
              </a:spcBef>
              <a:spcAft>
                <a:spcPts val="0"/>
              </a:spcAft>
              <a:buClr>
                <a:schemeClr val="dk1"/>
              </a:buClr>
              <a:buSzPts val="1700"/>
              <a:buChar char="○"/>
            </a:pPr>
            <a:r>
              <a:rPr lang="de-CH" sz="1700"/>
              <a:t>leading to a non-representative sample of the population.</a:t>
            </a:r>
            <a:endParaRPr sz="1700"/>
          </a:p>
          <a:p>
            <a:pPr indent="-336550" lvl="0" marL="457200" rtl="0" algn="l">
              <a:lnSpc>
                <a:spcPct val="115000"/>
              </a:lnSpc>
              <a:spcBef>
                <a:spcPts val="0"/>
              </a:spcBef>
              <a:spcAft>
                <a:spcPts val="0"/>
              </a:spcAft>
              <a:buSzPts val="1700"/>
              <a:buFont typeface="Arial"/>
              <a:buChar char="●"/>
            </a:pPr>
            <a:r>
              <a:rPr b="1" lang="de-CH" sz="1700"/>
              <a:t>Examples</a:t>
            </a:r>
            <a:r>
              <a:rPr lang="de-CH" sz="1700"/>
              <a:t>: 	</a:t>
            </a:r>
            <a:endParaRPr sz="1700"/>
          </a:p>
          <a:p>
            <a:pPr indent="-336550" lvl="1" marL="914400" rtl="0" algn="l">
              <a:lnSpc>
                <a:spcPct val="115000"/>
              </a:lnSpc>
              <a:spcBef>
                <a:spcPts val="0"/>
              </a:spcBef>
              <a:spcAft>
                <a:spcPts val="0"/>
              </a:spcAft>
              <a:buClr>
                <a:schemeClr val="dk1"/>
              </a:buClr>
              <a:buSzPts val="1700"/>
              <a:buChar char="○"/>
            </a:pPr>
            <a:r>
              <a:rPr lang="de-CH" sz="1700"/>
              <a:t>Phone survey during working hours, working class might be underrepresented, while retired individuals or students</a:t>
            </a:r>
            <a:r>
              <a:rPr lang="de-CH" sz="1700"/>
              <a:t> may be overrepresented.</a:t>
            </a:r>
            <a:endParaRPr sz="1700"/>
          </a:p>
          <a:p>
            <a:pPr indent="-336550" lvl="1" marL="914400" rtl="0" algn="l">
              <a:lnSpc>
                <a:spcPct val="115000"/>
              </a:lnSpc>
              <a:spcBef>
                <a:spcPts val="0"/>
              </a:spcBef>
              <a:spcAft>
                <a:spcPts val="0"/>
              </a:spcAft>
              <a:buClr>
                <a:schemeClr val="dk1"/>
              </a:buClr>
              <a:buSzPts val="1700"/>
              <a:buChar char="○"/>
            </a:pPr>
            <a:r>
              <a:rPr lang="de-CH" sz="1700"/>
              <a:t>Conducting an online survey about internet usage (misses people without internet)</a:t>
            </a:r>
            <a:endParaRPr sz="1700"/>
          </a:p>
          <a:p>
            <a:pPr indent="-336550" lvl="0" marL="457200" rtl="0" algn="l">
              <a:lnSpc>
                <a:spcPct val="115000"/>
              </a:lnSpc>
              <a:spcBef>
                <a:spcPts val="0"/>
              </a:spcBef>
              <a:spcAft>
                <a:spcPts val="0"/>
              </a:spcAft>
              <a:buSzPts val="1700"/>
              <a:buFont typeface="Arial"/>
              <a:buChar char="●"/>
            </a:pPr>
            <a:r>
              <a:rPr b="1" lang="de-CH" sz="1700"/>
              <a:t>Impact:</a:t>
            </a:r>
            <a:endParaRPr b="1" sz="1700"/>
          </a:p>
          <a:p>
            <a:pPr indent="-336550" lvl="1" marL="914400" rtl="0" algn="l">
              <a:lnSpc>
                <a:spcPct val="115000"/>
              </a:lnSpc>
              <a:spcBef>
                <a:spcPts val="0"/>
              </a:spcBef>
              <a:spcAft>
                <a:spcPts val="0"/>
              </a:spcAft>
              <a:buClr>
                <a:schemeClr val="dk1"/>
              </a:buClr>
              <a:buSzPts val="1700"/>
              <a:buChar char="○"/>
            </a:pPr>
            <a:r>
              <a:rPr lang="de-CH" sz="1700"/>
              <a:t>Results don't represent the true population</a:t>
            </a:r>
            <a:endParaRPr sz="1700"/>
          </a:p>
          <a:p>
            <a:pPr indent="-336550" lvl="1" marL="914400" rtl="0" algn="l">
              <a:lnSpc>
                <a:spcPct val="115000"/>
              </a:lnSpc>
              <a:spcBef>
                <a:spcPts val="0"/>
              </a:spcBef>
              <a:spcAft>
                <a:spcPts val="0"/>
              </a:spcAft>
              <a:buClr>
                <a:schemeClr val="dk1"/>
              </a:buClr>
              <a:buSzPts val="1700"/>
              <a:buChar char="○"/>
            </a:pPr>
            <a:r>
              <a:rPr lang="de-CH" sz="1700"/>
              <a:t>Conclusions may be invalid or misleading</a:t>
            </a:r>
            <a:endParaRPr sz="1700"/>
          </a:p>
          <a:p>
            <a:pPr indent="-336550" lvl="1" marL="914400" rtl="0" algn="l">
              <a:lnSpc>
                <a:spcPct val="115000"/>
              </a:lnSpc>
              <a:spcBef>
                <a:spcPts val="0"/>
              </a:spcBef>
              <a:spcAft>
                <a:spcPts val="0"/>
              </a:spcAft>
              <a:buClr>
                <a:schemeClr val="dk1"/>
              </a:buClr>
              <a:buSzPts val="1700"/>
              <a:buChar char="○"/>
            </a:pPr>
            <a:r>
              <a:rPr lang="de-CH" sz="1700"/>
              <a:t>Policy decisions based on biased data may be ineffective</a:t>
            </a:r>
            <a:endParaRPr sz="1700"/>
          </a:p>
          <a:p>
            <a:pPr indent="-336550" lvl="1" marL="914400" rtl="0" algn="l">
              <a:lnSpc>
                <a:spcPct val="115000"/>
              </a:lnSpc>
              <a:spcBef>
                <a:spcPts val="0"/>
              </a:spcBef>
              <a:spcAft>
                <a:spcPts val="0"/>
              </a:spcAft>
              <a:buClr>
                <a:schemeClr val="dk1"/>
              </a:buClr>
              <a:buSzPts val="1700"/>
              <a:buChar char="○"/>
            </a:pPr>
            <a:r>
              <a:rPr lang="de-CH" sz="1700"/>
              <a:t>Research findings may not be generalizable</a:t>
            </a:r>
            <a:endParaRPr sz="1700"/>
          </a:p>
          <a:p>
            <a:pPr indent="-336550" lvl="0" marL="457200" rtl="0" algn="l">
              <a:lnSpc>
                <a:spcPct val="115000"/>
              </a:lnSpc>
              <a:spcBef>
                <a:spcPts val="0"/>
              </a:spcBef>
              <a:spcAft>
                <a:spcPts val="0"/>
              </a:spcAft>
              <a:buSzPts val="1700"/>
              <a:buFont typeface="Arial"/>
              <a:buChar char="●"/>
            </a:pPr>
            <a:r>
              <a:rPr b="1" lang="de-CH" sz="1700"/>
              <a:t>Prevention methods:</a:t>
            </a:r>
            <a:endParaRPr b="1" sz="1700"/>
          </a:p>
          <a:p>
            <a:pPr indent="-336550" lvl="1" marL="914400" rtl="0" algn="l">
              <a:lnSpc>
                <a:spcPct val="115000"/>
              </a:lnSpc>
              <a:spcBef>
                <a:spcPts val="0"/>
              </a:spcBef>
              <a:spcAft>
                <a:spcPts val="0"/>
              </a:spcAft>
              <a:buClr>
                <a:schemeClr val="dk1"/>
              </a:buClr>
              <a:buSzPts val="1700"/>
              <a:buChar char="○"/>
            </a:pPr>
            <a:r>
              <a:rPr lang="de-CH" sz="1700"/>
              <a:t>Random sampling</a:t>
            </a:r>
            <a:endParaRPr sz="1700"/>
          </a:p>
          <a:p>
            <a:pPr indent="-336550" lvl="1" marL="914400" rtl="0" algn="l">
              <a:lnSpc>
                <a:spcPct val="115000"/>
              </a:lnSpc>
              <a:spcBef>
                <a:spcPts val="0"/>
              </a:spcBef>
              <a:spcAft>
                <a:spcPts val="0"/>
              </a:spcAft>
              <a:buClr>
                <a:schemeClr val="dk1"/>
              </a:buClr>
              <a:buSzPts val="1700"/>
              <a:buChar char="○"/>
            </a:pPr>
            <a:r>
              <a:rPr lang="de-CH" sz="1700"/>
              <a:t>Accounting for non-responses</a:t>
            </a:r>
            <a:endParaRPr sz="1700"/>
          </a:p>
        </p:txBody>
      </p:sp>
      <p:sp>
        <p:nvSpPr>
          <p:cNvPr id="235" name="Google Shape;235;p32"/>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Bias types</a:t>
            </a:r>
            <a:endParaRPr/>
          </a:p>
        </p:txBody>
      </p:sp>
      <p:sp>
        <p:nvSpPr>
          <p:cNvPr id="236" name="Google Shape;236;p3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3"/>
          <p:cNvSpPr txBox="1"/>
          <p:nvPr>
            <p:ph idx="1" type="body"/>
          </p:nvPr>
        </p:nvSpPr>
        <p:spPr>
          <a:xfrm>
            <a:off x="1071875" y="1233138"/>
            <a:ext cx="10515600" cy="3651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b="1" lang="de-CH" sz="1500"/>
              <a:t>Definition</a:t>
            </a:r>
            <a:r>
              <a:rPr lang="de-CH" sz="1500"/>
              <a:t>: Occurs when there is an error in how data is collected or measured, leading to systematic inaccuracies.</a:t>
            </a:r>
            <a:endParaRPr sz="1500"/>
          </a:p>
          <a:p>
            <a:pPr indent="0" lvl="0" marL="0" rtl="0" algn="l">
              <a:lnSpc>
                <a:spcPct val="115000"/>
              </a:lnSpc>
              <a:spcBef>
                <a:spcPts val="1200"/>
              </a:spcBef>
              <a:spcAft>
                <a:spcPts val="1200"/>
              </a:spcAft>
              <a:buNone/>
            </a:pPr>
            <a:r>
              <a:t/>
            </a:r>
            <a:endParaRPr/>
          </a:p>
        </p:txBody>
      </p:sp>
      <p:sp>
        <p:nvSpPr>
          <p:cNvPr id="243" name="Google Shape;243;p3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Bias types - Measurement Bias</a:t>
            </a:r>
            <a:endParaRPr/>
          </a:p>
        </p:txBody>
      </p:sp>
      <p:sp>
        <p:nvSpPr>
          <p:cNvPr id="244" name="Google Shape;244;p3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245" name="Google Shape;245;p33"/>
          <p:cNvPicPr preferRelativeResize="0"/>
          <p:nvPr/>
        </p:nvPicPr>
        <p:blipFill>
          <a:blip r:embed="rId3">
            <a:alphaModFix/>
          </a:blip>
          <a:stretch>
            <a:fillRect/>
          </a:stretch>
        </p:blipFill>
        <p:spPr>
          <a:xfrm>
            <a:off x="7459947" y="4434375"/>
            <a:ext cx="2245700" cy="2009625"/>
          </a:xfrm>
          <a:prstGeom prst="rect">
            <a:avLst/>
          </a:prstGeom>
          <a:noFill/>
          <a:ln>
            <a:noFill/>
          </a:ln>
        </p:spPr>
      </p:pic>
      <p:pic>
        <p:nvPicPr>
          <p:cNvPr id="246" name="Google Shape;246;p33"/>
          <p:cNvPicPr preferRelativeResize="0"/>
          <p:nvPr/>
        </p:nvPicPr>
        <p:blipFill>
          <a:blip r:embed="rId4">
            <a:alphaModFix/>
          </a:blip>
          <a:stretch>
            <a:fillRect/>
          </a:stretch>
        </p:blipFill>
        <p:spPr>
          <a:xfrm>
            <a:off x="1281750" y="1969675"/>
            <a:ext cx="3661300" cy="2714538"/>
          </a:xfrm>
          <a:prstGeom prst="rect">
            <a:avLst/>
          </a:prstGeom>
          <a:noFill/>
          <a:ln>
            <a:noFill/>
          </a:ln>
        </p:spPr>
      </p:pic>
      <p:sp>
        <p:nvSpPr>
          <p:cNvPr id="247" name="Google Shape;247;p33"/>
          <p:cNvSpPr txBox="1"/>
          <p:nvPr>
            <p:ph idx="1" type="body"/>
          </p:nvPr>
        </p:nvSpPr>
        <p:spPr>
          <a:xfrm>
            <a:off x="5113150" y="2348788"/>
            <a:ext cx="6939300" cy="17862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b="1" lang="de-CH" sz="1500"/>
              <a:t>Example Blood pressure:</a:t>
            </a:r>
            <a:endParaRPr b="1" sz="1500"/>
          </a:p>
          <a:p>
            <a:pPr indent="-323850" lvl="0" marL="457200" rtl="0" algn="l">
              <a:lnSpc>
                <a:spcPct val="115000"/>
              </a:lnSpc>
              <a:spcBef>
                <a:spcPts val="1200"/>
              </a:spcBef>
              <a:spcAft>
                <a:spcPts val="0"/>
              </a:spcAft>
              <a:buSzPts val="1500"/>
              <a:buChar char="-"/>
            </a:pPr>
            <a:r>
              <a:rPr lang="de-CH" sz="1500"/>
              <a:t>Wrongly calibrated Blood pressure device, all the values that are too high or too low</a:t>
            </a:r>
            <a:endParaRPr sz="1500"/>
          </a:p>
          <a:p>
            <a:pPr indent="-323850" lvl="0" marL="457200" rtl="0" algn="l">
              <a:lnSpc>
                <a:spcPct val="115000"/>
              </a:lnSpc>
              <a:spcBef>
                <a:spcPts val="0"/>
              </a:spcBef>
              <a:spcAft>
                <a:spcPts val="0"/>
              </a:spcAft>
              <a:buSzPts val="1500"/>
              <a:buChar char="-"/>
            </a:pPr>
            <a:r>
              <a:rPr lang="de-CH" sz="1500"/>
              <a:t>Blood pressure measurements taken prior to an exam, yielding values that are much higher than they’d be in a relaxed state</a:t>
            </a:r>
            <a:endParaRPr sz="1500"/>
          </a:p>
          <a:p>
            <a:pPr indent="0" lvl="0" marL="0" rtl="0" algn="l">
              <a:lnSpc>
                <a:spcPct val="115000"/>
              </a:lnSpc>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4"/>
          <p:cNvSpPr txBox="1"/>
          <p:nvPr>
            <p:ph idx="1" type="body"/>
          </p:nvPr>
        </p:nvSpPr>
        <p:spPr>
          <a:xfrm>
            <a:off x="1071877" y="1447800"/>
            <a:ext cx="6430800" cy="4351200"/>
          </a:xfrm>
          <a:prstGeom prst="rect">
            <a:avLst/>
          </a:prstGeom>
        </p:spPr>
        <p:txBody>
          <a:bodyPr anchorCtr="0" anchor="t" bIns="45700" lIns="91425" spcFirstLastPara="1" rIns="91425" wrap="square" tIns="45700">
            <a:noAutofit/>
          </a:bodyPr>
          <a:lstStyle/>
          <a:p>
            <a:pPr indent="0" lvl="0" marL="0" rtl="0" algn="l">
              <a:lnSpc>
                <a:spcPct val="115000"/>
              </a:lnSpc>
              <a:spcBef>
                <a:spcPts val="1400"/>
              </a:spcBef>
              <a:spcAft>
                <a:spcPts val="0"/>
              </a:spcAft>
              <a:buClr>
                <a:schemeClr val="dk1"/>
              </a:buClr>
              <a:buSzPts val="1100"/>
              <a:buFont typeface="Arial"/>
              <a:buNone/>
            </a:pPr>
            <a:r>
              <a:rPr b="1" lang="de-CH"/>
              <a:t>Observer Bias</a:t>
            </a:r>
            <a:endParaRPr b="1"/>
          </a:p>
          <a:p>
            <a:pPr indent="-393700" lvl="0" marL="457200" rtl="0" algn="l">
              <a:lnSpc>
                <a:spcPct val="115000"/>
              </a:lnSpc>
              <a:spcBef>
                <a:spcPts val="1200"/>
              </a:spcBef>
              <a:spcAft>
                <a:spcPts val="0"/>
              </a:spcAft>
              <a:buSzPts val="2600"/>
              <a:buFont typeface="Arial"/>
              <a:buChar char="●"/>
            </a:pPr>
            <a:r>
              <a:rPr b="1" lang="de-CH"/>
              <a:t>Definition</a:t>
            </a:r>
            <a:r>
              <a:rPr lang="de-CH"/>
              <a:t>: When the person collecting or observing data is influenced by their expectations or beliefs, which affects the results.</a:t>
            </a:r>
            <a:endParaRPr/>
          </a:p>
          <a:p>
            <a:pPr indent="-393700" lvl="0" marL="457200" rtl="0" algn="l">
              <a:lnSpc>
                <a:spcPct val="115000"/>
              </a:lnSpc>
              <a:spcBef>
                <a:spcPts val="0"/>
              </a:spcBef>
              <a:spcAft>
                <a:spcPts val="0"/>
              </a:spcAft>
              <a:buSzPts val="2600"/>
              <a:buFont typeface="Arial"/>
              <a:buChar char="●"/>
            </a:pPr>
            <a:r>
              <a:rPr b="1" lang="de-CH"/>
              <a:t>Example</a:t>
            </a:r>
            <a:r>
              <a:rPr lang="de-CH"/>
              <a:t>: If an interviewer expects certain results, they might unconsciously interpret ambiguous answers to fit those expectations.</a:t>
            </a:r>
            <a:endParaRPr/>
          </a:p>
          <a:p>
            <a:pPr indent="0" lvl="0" marL="0" rtl="0" algn="l">
              <a:spcBef>
                <a:spcPts val="1200"/>
              </a:spcBef>
              <a:spcAft>
                <a:spcPts val="0"/>
              </a:spcAft>
              <a:buNone/>
            </a:pPr>
            <a:r>
              <a:t/>
            </a:r>
            <a:endParaRPr/>
          </a:p>
        </p:txBody>
      </p:sp>
      <p:sp>
        <p:nvSpPr>
          <p:cNvPr id="254" name="Google Shape;254;p3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Bias types</a:t>
            </a:r>
            <a:endParaRPr/>
          </a:p>
        </p:txBody>
      </p:sp>
      <p:sp>
        <p:nvSpPr>
          <p:cNvPr id="255" name="Google Shape;255;p3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256" name="Google Shape;256;p34"/>
          <p:cNvPicPr preferRelativeResize="0"/>
          <p:nvPr/>
        </p:nvPicPr>
        <p:blipFill rotWithShape="1">
          <a:blip r:embed="rId3">
            <a:alphaModFix/>
          </a:blip>
          <a:srcRect b="0" l="0" r="51783" t="0"/>
          <a:stretch/>
        </p:blipFill>
        <p:spPr>
          <a:xfrm>
            <a:off x="8005925" y="1886175"/>
            <a:ext cx="3333825" cy="36300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5"/>
          <p:cNvSpPr txBox="1"/>
          <p:nvPr>
            <p:ph idx="1" type="body"/>
          </p:nvPr>
        </p:nvSpPr>
        <p:spPr>
          <a:xfrm>
            <a:off x="1071875" y="1569075"/>
            <a:ext cx="10416300" cy="43680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2400"/>
              <a:t>Definition: </a:t>
            </a:r>
            <a:endParaRPr sz="2400"/>
          </a:p>
          <a:p>
            <a:pPr indent="-381000" lvl="0" marL="457200" rtl="0" algn="l">
              <a:spcBef>
                <a:spcPts val="1000"/>
              </a:spcBef>
              <a:spcAft>
                <a:spcPts val="0"/>
              </a:spcAft>
              <a:buSzPts val="2400"/>
              <a:buChar char="●"/>
            </a:pPr>
            <a:r>
              <a:rPr lang="de-CH" sz="2400"/>
              <a:t>Branch of AI</a:t>
            </a:r>
            <a:endParaRPr sz="2400"/>
          </a:p>
          <a:p>
            <a:pPr indent="-381000" lvl="0" marL="457200" rtl="0" algn="l">
              <a:spcBef>
                <a:spcPts val="0"/>
              </a:spcBef>
              <a:spcAft>
                <a:spcPts val="0"/>
              </a:spcAft>
              <a:buSzPts val="2400"/>
              <a:buChar char="➢"/>
            </a:pPr>
            <a:r>
              <a:rPr lang="de-CH" sz="2400"/>
              <a:t>System can learn pattern and make decision/prediction without explicit programming</a:t>
            </a:r>
            <a:endParaRPr sz="2400"/>
          </a:p>
          <a:p>
            <a:pPr indent="-381000" lvl="0" marL="457200" rtl="0" algn="l">
              <a:spcBef>
                <a:spcPts val="0"/>
              </a:spcBef>
              <a:spcAft>
                <a:spcPts val="0"/>
              </a:spcAft>
              <a:buSzPts val="2400"/>
              <a:buChar char="●"/>
            </a:pPr>
            <a:r>
              <a:rPr lang="de-CH" sz="2400"/>
              <a:t>Learn from data (e.g. u</a:t>
            </a:r>
            <a:r>
              <a:rPr lang="de-CH" sz="2400"/>
              <a:t>sing historical data to identify patterns)</a:t>
            </a:r>
            <a:endParaRPr sz="2400"/>
          </a:p>
          <a:p>
            <a:pPr indent="-381000" lvl="0" marL="457200" rtl="0" algn="l">
              <a:spcBef>
                <a:spcPts val="0"/>
              </a:spcBef>
              <a:spcAft>
                <a:spcPts val="0"/>
              </a:spcAft>
              <a:buSzPts val="2400"/>
              <a:buChar char="●"/>
            </a:pPr>
            <a:r>
              <a:rPr lang="de-CH" sz="2400"/>
              <a:t>Improving through experience (refine their accuracy with more training)</a:t>
            </a:r>
            <a:endParaRPr sz="2400"/>
          </a:p>
          <a:p>
            <a:pPr indent="-381000" lvl="0" marL="457200" rtl="0" algn="l">
              <a:spcBef>
                <a:spcPts val="0"/>
              </a:spcBef>
              <a:spcAft>
                <a:spcPts val="0"/>
              </a:spcAft>
              <a:buSzPts val="2400"/>
              <a:buChar char="●"/>
            </a:pPr>
            <a:r>
              <a:rPr lang="de-CH" sz="2400"/>
              <a:t>Automating decisions (tasks like classification, prediction, and clustering)</a:t>
            </a:r>
            <a:endParaRPr sz="2400"/>
          </a:p>
          <a:p>
            <a:pPr indent="-381000" lvl="0" marL="457200" rtl="0" algn="l">
              <a:spcBef>
                <a:spcPts val="0"/>
              </a:spcBef>
              <a:spcAft>
                <a:spcPts val="0"/>
              </a:spcAft>
              <a:buSzPts val="2400"/>
              <a:buChar char="●"/>
            </a:pPr>
            <a:r>
              <a:rPr lang="de-CH" sz="2400"/>
              <a:t>Backbone of intelligent applications (cybersecurity, healthcare, IoT, and business)</a:t>
            </a:r>
            <a:endParaRPr sz="2400"/>
          </a:p>
        </p:txBody>
      </p:sp>
      <p:sp>
        <p:nvSpPr>
          <p:cNvPr id="263" name="Google Shape;263;p3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Machine Learning Definition and Learning Paradigms</a:t>
            </a:r>
            <a:endParaRPr/>
          </a:p>
        </p:txBody>
      </p:sp>
      <p:sp>
        <p:nvSpPr>
          <p:cNvPr id="264" name="Google Shape;264;p3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6"/>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Learning techniques (Sarker, 2021):</a:t>
            </a:r>
            <a:endParaRPr/>
          </a:p>
          <a:p>
            <a:pPr indent="-393700" lvl="0" marL="457200" rtl="0" algn="l">
              <a:spcBef>
                <a:spcPts val="1000"/>
              </a:spcBef>
              <a:spcAft>
                <a:spcPts val="0"/>
              </a:spcAft>
              <a:buSzPts val="2600"/>
              <a:buChar char="-"/>
            </a:pPr>
            <a:r>
              <a:rPr lang="de-CH"/>
              <a:t>Supervised</a:t>
            </a:r>
            <a:endParaRPr/>
          </a:p>
          <a:p>
            <a:pPr indent="-393700" lvl="0" marL="457200" rtl="0" algn="l">
              <a:spcBef>
                <a:spcPts val="0"/>
              </a:spcBef>
              <a:spcAft>
                <a:spcPts val="0"/>
              </a:spcAft>
              <a:buSzPts val="2600"/>
              <a:buChar char="-"/>
            </a:pPr>
            <a:r>
              <a:rPr lang="de-CH"/>
              <a:t>Unsupervised</a:t>
            </a:r>
            <a:endParaRPr/>
          </a:p>
          <a:p>
            <a:pPr indent="-393700" lvl="0" marL="457200" rtl="0" algn="l">
              <a:spcBef>
                <a:spcPts val="0"/>
              </a:spcBef>
              <a:spcAft>
                <a:spcPts val="0"/>
              </a:spcAft>
              <a:buSzPts val="2600"/>
              <a:buChar char="-"/>
            </a:pPr>
            <a:r>
              <a:rPr lang="de-CH"/>
              <a:t>Semi-supervised</a:t>
            </a:r>
            <a:endParaRPr/>
          </a:p>
          <a:p>
            <a:pPr indent="-393700" lvl="0" marL="457200" rtl="0" algn="l">
              <a:spcBef>
                <a:spcPts val="0"/>
              </a:spcBef>
              <a:spcAft>
                <a:spcPts val="0"/>
              </a:spcAft>
              <a:buSzPts val="2600"/>
              <a:buChar char="-"/>
            </a:pPr>
            <a:r>
              <a:rPr lang="de-CH"/>
              <a:t>Reinforcement</a:t>
            </a:r>
            <a:endParaRPr/>
          </a:p>
        </p:txBody>
      </p:sp>
      <p:sp>
        <p:nvSpPr>
          <p:cNvPr id="271" name="Google Shape;271;p3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Machine Learning Definition and Learning Paradigms</a:t>
            </a:r>
            <a:endParaRPr/>
          </a:p>
        </p:txBody>
      </p:sp>
      <p:sp>
        <p:nvSpPr>
          <p:cNvPr id="272" name="Google Shape;272;p3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73" name="Google Shape;273;p36"/>
          <p:cNvSpPr txBox="1"/>
          <p:nvPr/>
        </p:nvSpPr>
        <p:spPr>
          <a:xfrm>
            <a:off x="1224275" y="94735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de-CH"/>
              <a:t> </a:t>
            </a:r>
            <a:endParaRPr/>
          </a:p>
        </p:txBody>
      </p:sp>
      <p:pic>
        <p:nvPicPr>
          <p:cNvPr id="274" name="Google Shape;274;p36"/>
          <p:cNvPicPr preferRelativeResize="0"/>
          <p:nvPr/>
        </p:nvPicPr>
        <p:blipFill>
          <a:blip r:embed="rId3">
            <a:alphaModFix/>
          </a:blip>
          <a:stretch>
            <a:fillRect/>
          </a:stretch>
        </p:blipFill>
        <p:spPr>
          <a:xfrm>
            <a:off x="1224263" y="4469638"/>
            <a:ext cx="8010525" cy="1819275"/>
          </a:xfrm>
          <a:prstGeom prst="rect">
            <a:avLst/>
          </a:prstGeom>
          <a:noFill/>
          <a:ln>
            <a:noFill/>
          </a:ln>
        </p:spPr>
      </p:pic>
      <p:pic>
        <p:nvPicPr>
          <p:cNvPr id="275" name="Google Shape;275;p36"/>
          <p:cNvPicPr preferRelativeResize="0"/>
          <p:nvPr/>
        </p:nvPicPr>
        <p:blipFill>
          <a:blip r:embed="rId4">
            <a:alphaModFix/>
          </a:blip>
          <a:stretch>
            <a:fillRect/>
          </a:stretch>
        </p:blipFill>
        <p:spPr>
          <a:xfrm>
            <a:off x="5370675" y="2040450"/>
            <a:ext cx="5784050" cy="1906900"/>
          </a:xfrm>
          <a:prstGeom prst="rect">
            <a:avLst/>
          </a:prstGeom>
          <a:noFill/>
          <a:ln>
            <a:noFill/>
          </a:ln>
        </p:spPr>
      </p:pic>
      <p:sp>
        <p:nvSpPr>
          <p:cNvPr id="276" name="Google Shape;276;p36"/>
          <p:cNvSpPr txBox="1"/>
          <p:nvPr/>
        </p:nvSpPr>
        <p:spPr>
          <a:xfrm>
            <a:off x="5548125" y="3983650"/>
            <a:ext cx="6279300" cy="48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1000">
                <a:solidFill>
                  <a:srgbClr val="222222"/>
                </a:solidFill>
                <a:highlight>
                  <a:srgbClr val="FFFFFF"/>
                </a:highlight>
              </a:rPr>
              <a:t>Sarker, I. H. (2021). Machine learning: Algorithms, real-world applications and research directions. </a:t>
            </a:r>
            <a:r>
              <a:rPr i="1" lang="de-CH" sz="1000">
                <a:solidFill>
                  <a:srgbClr val="222222"/>
                </a:solidFill>
                <a:highlight>
                  <a:srgbClr val="FFFFFF"/>
                </a:highlight>
              </a:rPr>
              <a:t>SN computer science</a:t>
            </a:r>
            <a:r>
              <a:rPr lang="de-CH" sz="1000">
                <a:solidFill>
                  <a:srgbClr val="222222"/>
                </a:solidFill>
                <a:highlight>
                  <a:srgbClr val="FFFFFF"/>
                </a:highlight>
              </a:rPr>
              <a:t>, </a:t>
            </a:r>
            <a:r>
              <a:rPr i="1" lang="de-CH" sz="1000">
                <a:solidFill>
                  <a:srgbClr val="222222"/>
                </a:solidFill>
                <a:highlight>
                  <a:srgbClr val="FFFFFF"/>
                </a:highlight>
              </a:rPr>
              <a:t>2</a:t>
            </a:r>
            <a:r>
              <a:rPr lang="de-CH" sz="1000">
                <a:solidFill>
                  <a:srgbClr val="222222"/>
                </a:solidFill>
                <a:highlight>
                  <a:srgbClr val="FFFFFF"/>
                </a:highlight>
              </a:rPr>
              <a:t>(3), 160.</a:t>
            </a:r>
            <a:endParaRPr sz="26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7"/>
          <p:cNvSpPr txBox="1"/>
          <p:nvPr>
            <p:ph idx="1" type="body"/>
          </p:nvPr>
        </p:nvSpPr>
        <p:spPr>
          <a:xfrm>
            <a:off x="1071875" y="1447800"/>
            <a:ext cx="10515600" cy="49251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Supervised learning:</a:t>
            </a:r>
            <a:endParaRPr/>
          </a:p>
          <a:p>
            <a:pPr indent="0" lvl="0" marL="0" rtl="0" algn="l">
              <a:lnSpc>
                <a:spcPct val="115000"/>
              </a:lnSpc>
              <a:spcBef>
                <a:spcPts val="1200"/>
              </a:spcBef>
              <a:spcAft>
                <a:spcPts val="0"/>
              </a:spcAft>
              <a:buClr>
                <a:schemeClr val="dk1"/>
              </a:buClr>
              <a:buSzPts val="1100"/>
              <a:buFont typeface="Arial"/>
              <a:buNone/>
            </a:pPr>
            <a:r>
              <a:rPr b="1" lang="de-CH" sz="1100"/>
              <a:t>Supervised Learning</a:t>
            </a:r>
            <a:r>
              <a:rPr lang="de-CH" sz="1100"/>
              <a:t>:</a:t>
            </a:r>
            <a:endParaRPr sz="1100"/>
          </a:p>
          <a:p>
            <a:pPr indent="-298450" lvl="0" marL="457200" rtl="0" algn="l">
              <a:lnSpc>
                <a:spcPct val="115000"/>
              </a:lnSpc>
              <a:spcBef>
                <a:spcPts val="1200"/>
              </a:spcBef>
              <a:spcAft>
                <a:spcPts val="0"/>
              </a:spcAft>
              <a:buSzPts val="1100"/>
              <a:buFont typeface="Arial"/>
              <a:buChar char="●"/>
            </a:pPr>
            <a:r>
              <a:rPr b="1" lang="de-CH" sz="1100"/>
              <a:t>Definition</a:t>
            </a:r>
            <a:r>
              <a:rPr lang="de-CH" sz="1100"/>
              <a:t>: Supervised learning relies on labeled datasets to train models to predict outcomes for unseen data.</a:t>
            </a:r>
            <a:endParaRPr sz="1100"/>
          </a:p>
          <a:p>
            <a:pPr indent="-298450" lvl="0" marL="457200" rtl="0" algn="l">
              <a:lnSpc>
                <a:spcPct val="115000"/>
              </a:lnSpc>
              <a:spcBef>
                <a:spcPts val="0"/>
              </a:spcBef>
              <a:spcAft>
                <a:spcPts val="0"/>
              </a:spcAft>
              <a:buSzPts val="1100"/>
              <a:buFont typeface="Arial"/>
              <a:buChar char="●"/>
            </a:pPr>
            <a:r>
              <a:rPr b="1" lang="de-CH" sz="1100"/>
              <a:t>Applications</a:t>
            </a:r>
            <a:r>
              <a:rPr lang="de-CH" sz="1100"/>
              <a:t>: Classification (e.g., spam detection), regression (e.g., house price prediction).</a:t>
            </a:r>
            <a:endParaRPr sz="1100"/>
          </a:p>
          <a:p>
            <a:pPr indent="-298450" lvl="0" marL="457200" rtl="0" algn="l">
              <a:lnSpc>
                <a:spcPct val="115000"/>
              </a:lnSpc>
              <a:spcBef>
                <a:spcPts val="0"/>
              </a:spcBef>
              <a:spcAft>
                <a:spcPts val="0"/>
              </a:spcAft>
              <a:buSzPts val="1100"/>
              <a:buFont typeface="Arial"/>
              <a:buChar char="●"/>
            </a:pPr>
            <a:r>
              <a:rPr b="1" lang="de-CH" sz="1100"/>
              <a:t>Examples of Algorithms</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Linear Regression</a:t>
            </a:r>
            <a:endParaRPr sz="1100"/>
          </a:p>
          <a:p>
            <a:pPr indent="-298450" lvl="1" marL="914400" rtl="0" algn="l">
              <a:lnSpc>
                <a:spcPct val="115000"/>
              </a:lnSpc>
              <a:spcBef>
                <a:spcPts val="0"/>
              </a:spcBef>
              <a:spcAft>
                <a:spcPts val="0"/>
              </a:spcAft>
              <a:buClr>
                <a:schemeClr val="dk1"/>
              </a:buClr>
              <a:buSzPts val="1100"/>
              <a:buChar char="○"/>
            </a:pPr>
            <a:r>
              <a:rPr lang="de-CH" sz="1100"/>
              <a:t>Support Vector Machines (SVM)</a:t>
            </a:r>
            <a:endParaRPr sz="1100"/>
          </a:p>
          <a:p>
            <a:pPr indent="-298450" lvl="1" marL="914400" rtl="0" algn="l">
              <a:lnSpc>
                <a:spcPct val="115000"/>
              </a:lnSpc>
              <a:spcBef>
                <a:spcPts val="0"/>
              </a:spcBef>
              <a:spcAft>
                <a:spcPts val="0"/>
              </a:spcAft>
              <a:buClr>
                <a:schemeClr val="dk1"/>
              </a:buClr>
              <a:buSzPts val="1100"/>
              <a:buChar char="○"/>
            </a:pPr>
            <a:r>
              <a:rPr lang="de-CH" sz="1100"/>
              <a:t>Decision Trees</a:t>
            </a:r>
            <a:endParaRPr sz="1100"/>
          </a:p>
          <a:p>
            <a:pPr indent="-298450" lvl="1" marL="914400" rtl="0" algn="l">
              <a:lnSpc>
                <a:spcPct val="115000"/>
              </a:lnSpc>
              <a:spcBef>
                <a:spcPts val="0"/>
              </a:spcBef>
              <a:spcAft>
                <a:spcPts val="0"/>
              </a:spcAft>
              <a:buClr>
                <a:schemeClr val="dk1"/>
              </a:buClr>
              <a:buSzPts val="1100"/>
              <a:buChar char="○"/>
            </a:pPr>
            <a:r>
              <a:rPr lang="de-CH" sz="1100"/>
              <a:t>Random Forest</a:t>
            </a:r>
            <a:endParaRPr sz="1100"/>
          </a:p>
          <a:p>
            <a:pPr indent="0" lvl="0" marL="0" rtl="0" algn="l">
              <a:lnSpc>
                <a:spcPct val="115000"/>
              </a:lnSpc>
              <a:spcBef>
                <a:spcPts val="1200"/>
              </a:spcBef>
              <a:spcAft>
                <a:spcPts val="0"/>
              </a:spcAft>
              <a:buNone/>
            </a:pPr>
            <a:r>
              <a:rPr lang="de-CH" sz="1100"/>
              <a:t>Supervised learning is one of the most fundamental paradigms in machine learning. It involves training a model on a labeled dataset, where the input data has corresponding output labels. The goal of supervised learning is to learn a mapping function f:X→Yf: X \rightarrow Yf:X→Y, where XXX represents input features and YYY represents the target outputs.</a:t>
            </a:r>
            <a:endParaRPr sz="1100"/>
          </a:p>
          <a:p>
            <a:pPr indent="0" lvl="0" marL="0" rtl="0" algn="l">
              <a:lnSpc>
                <a:spcPct val="115000"/>
              </a:lnSpc>
              <a:spcBef>
                <a:spcPts val="1200"/>
              </a:spcBef>
              <a:spcAft>
                <a:spcPts val="0"/>
              </a:spcAft>
              <a:buNone/>
            </a:pPr>
            <a:r>
              <a:t/>
            </a:r>
            <a:endParaRPr sz="1100"/>
          </a:p>
          <a:p>
            <a:pPr indent="0" lvl="0" marL="0" rtl="0" algn="l">
              <a:lnSpc>
                <a:spcPct val="115000"/>
              </a:lnSpc>
              <a:spcBef>
                <a:spcPts val="1200"/>
              </a:spcBef>
              <a:spcAft>
                <a:spcPts val="0"/>
              </a:spcAft>
              <a:buNone/>
            </a:pPr>
            <a:r>
              <a:rPr b="1" lang="de-CH" sz="1100"/>
              <a:t>Key Characteristics</a:t>
            </a:r>
            <a:endParaRPr b="1" sz="1100"/>
          </a:p>
          <a:p>
            <a:pPr indent="-298450" lvl="0" marL="457200" rtl="0" algn="l">
              <a:lnSpc>
                <a:spcPct val="115000"/>
              </a:lnSpc>
              <a:spcBef>
                <a:spcPts val="1200"/>
              </a:spcBef>
              <a:spcAft>
                <a:spcPts val="0"/>
              </a:spcAft>
              <a:buSzPts val="1100"/>
              <a:buFont typeface="Arial"/>
              <a:buAutoNum type="arabicPeriod"/>
            </a:pPr>
            <a:r>
              <a:rPr b="1" lang="de-CH" sz="1100"/>
              <a:t>Labeled Data</a:t>
            </a:r>
            <a:r>
              <a:rPr lang="de-CH" sz="1100"/>
              <a:t>: Supervised learning requires datasets where each input data point is paired with its corresponding label.</a:t>
            </a:r>
            <a:endParaRPr sz="1100"/>
          </a:p>
          <a:p>
            <a:pPr indent="-298450" lvl="0" marL="457200" rtl="0" algn="l">
              <a:lnSpc>
                <a:spcPct val="115000"/>
              </a:lnSpc>
              <a:spcBef>
                <a:spcPts val="0"/>
              </a:spcBef>
              <a:spcAft>
                <a:spcPts val="0"/>
              </a:spcAft>
              <a:buSzPts val="1100"/>
              <a:buFont typeface="Arial"/>
              <a:buAutoNum type="arabicPeriod"/>
            </a:pPr>
            <a:r>
              <a:rPr b="1" lang="de-CH" sz="1100"/>
              <a:t>Task-Driven</a:t>
            </a:r>
            <a:r>
              <a:rPr lang="de-CH" sz="1100"/>
              <a:t>: Focused on specific tasks, such as classification and regression.</a:t>
            </a:r>
            <a:endParaRPr sz="1100"/>
          </a:p>
          <a:p>
            <a:pPr indent="-298450" lvl="0" marL="457200" rtl="0" algn="l">
              <a:lnSpc>
                <a:spcPct val="115000"/>
              </a:lnSpc>
              <a:spcBef>
                <a:spcPts val="0"/>
              </a:spcBef>
              <a:spcAft>
                <a:spcPts val="0"/>
              </a:spcAft>
              <a:buSzPts val="1100"/>
              <a:buFont typeface="Arial"/>
              <a:buAutoNum type="arabicPeriod"/>
            </a:pPr>
            <a:r>
              <a:rPr b="1" lang="de-CH" sz="1100"/>
              <a:t>Error Minimization</a:t>
            </a:r>
            <a:r>
              <a:rPr lang="de-CH" sz="1100"/>
              <a:t>: The model iteratively learns by minimizing the error (or loss) between predicted outputs and actual labels.</a:t>
            </a:r>
            <a:endParaRPr sz="1100"/>
          </a:p>
          <a:p>
            <a:pPr indent="0" lvl="0" marL="0" rtl="0" algn="l">
              <a:spcBef>
                <a:spcPts val="1200"/>
              </a:spcBef>
              <a:spcAft>
                <a:spcPts val="0"/>
              </a:spcAft>
              <a:buNone/>
            </a:pPr>
            <a:r>
              <a:t/>
            </a:r>
            <a:endParaRPr/>
          </a:p>
        </p:txBody>
      </p:sp>
      <p:sp>
        <p:nvSpPr>
          <p:cNvPr id="283" name="Google Shape;283;p3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Machine Learning Definition and Learning Paradigms</a:t>
            </a:r>
            <a:endParaRPr/>
          </a:p>
        </p:txBody>
      </p:sp>
      <p:sp>
        <p:nvSpPr>
          <p:cNvPr id="284" name="Google Shape;284;p3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8"/>
          <p:cNvSpPr txBox="1"/>
          <p:nvPr>
            <p:ph idx="1" type="body"/>
          </p:nvPr>
        </p:nvSpPr>
        <p:spPr>
          <a:xfrm>
            <a:off x="1071875" y="1447800"/>
            <a:ext cx="10515600" cy="4808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Supervised learning:</a:t>
            </a:r>
            <a:endParaRPr/>
          </a:p>
          <a:p>
            <a:pPr indent="0" lvl="0" marL="0" rtl="0" algn="l">
              <a:lnSpc>
                <a:spcPct val="115000"/>
              </a:lnSpc>
              <a:spcBef>
                <a:spcPts val="1200"/>
              </a:spcBef>
              <a:spcAft>
                <a:spcPts val="0"/>
              </a:spcAft>
              <a:buClr>
                <a:schemeClr val="dk1"/>
              </a:buClr>
              <a:buSzPts val="1100"/>
              <a:buFont typeface="Arial"/>
              <a:buNone/>
            </a:pPr>
            <a:r>
              <a:rPr b="1" lang="de-CH" sz="1100"/>
              <a:t>Types of Supervised Learning</a:t>
            </a:r>
            <a:endParaRPr b="1" sz="1100"/>
          </a:p>
          <a:p>
            <a:pPr indent="-298450" lvl="0" marL="457200" rtl="0" algn="l">
              <a:lnSpc>
                <a:spcPct val="115000"/>
              </a:lnSpc>
              <a:spcBef>
                <a:spcPts val="1200"/>
              </a:spcBef>
              <a:spcAft>
                <a:spcPts val="0"/>
              </a:spcAft>
              <a:buSzPts val="1100"/>
              <a:buFont typeface="Arial"/>
              <a:buAutoNum type="arabicPeriod"/>
            </a:pPr>
            <a:r>
              <a:rPr b="1" lang="de-CH" sz="1100"/>
              <a:t>Classification</a:t>
            </a:r>
            <a:r>
              <a:rPr lang="de-CH" sz="1100"/>
              <a:t>:</a:t>
            </a:r>
            <a:endParaRPr sz="1100"/>
          </a:p>
          <a:p>
            <a:pPr indent="-298450" lvl="1" marL="914400" rtl="0" algn="l">
              <a:lnSpc>
                <a:spcPct val="115000"/>
              </a:lnSpc>
              <a:spcBef>
                <a:spcPts val="0"/>
              </a:spcBef>
              <a:spcAft>
                <a:spcPts val="0"/>
              </a:spcAft>
              <a:buClr>
                <a:schemeClr val="dk1"/>
              </a:buClr>
              <a:buSzPts val="1100"/>
              <a:buChar char="○"/>
            </a:pPr>
            <a:r>
              <a:rPr b="1" lang="de-CH" sz="1100"/>
              <a:t>Objective</a:t>
            </a:r>
            <a:r>
              <a:rPr lang="de-CH" sz="1100"/>
              <a:t>: Predict discrete class labels.</a:t>
            </a:r>
            <a:endParaRPr sz="1100"/>
          </a:p>
          <a:p>
            <a:pPr indent="-298450" lvl="1" marL="914400" rtl="0" algn="l">
              <a:lnSpc>
                <a:spcPct val="115000"/>
              </a:lnSpc>
              <a:spcBef>
                <a:spcPts val="0"/>
              </a:spcBef>
              <a:spcAft>
                <a:spcPts val="0"/>
              </a:spcAft>
              <a:buClr>
                <a:schemeClr val="dk1"/>
              </a:buClr>
              <a:buSzPts val="1100"/>
              <a:buChar char="○"/>
            </a:pPr>
            <a:r>
              <a:rPr b="1" lang="de-CH" sz="1100"/>
              <a:t>Examples</a:t>
            </a:r>
            <a:r>
              <a:rPr lang="de-CH" sz="1100"/>
              <a:t>:</a:t>
            </a:r>
            <a:endParaRPr sz="1100"/>
          </a:p>
          <a:p>
            <a:pPr indent="-298450" lvl="2" marL="1371600" rtl="0" algn="l">
              <a:lnSpc>
                <a:spcPct val="115000"/>
              </a:lnSpc>
              <a:spcBef>
                <a:spcPts val="0"/>
              </a:spcBef>
              <a:spcAft>
                <a:spcPts val="0"/>
              </a:spcAft>
              <a:buSzPts val="1100"/>
              <a:buChar char="■"/>
            </a:pPr>
            <a:r>
              <a:rPr lang="de-CH" sz="1100"/>
              <a:t>Spam email detection ("spam" or "not spam").</a:t>
            </a:r>
            <a:endParaRPr sz="1100"/>
          </a:p>
          <a:p>
            <a:pPr indent="-298450" lvl="2" marL="1371600" rtl="0" algn="l">
              <a:lnSpc>
                <a:spcPct val="115000"/>
              </a:lnSpc>
              <a:spcBef>
                <a:spcPts val="0"/>
              </a:spcBef>
              <a:spcAft>
                <a:spcPts val="0"/>
              </a:spcAft>
              <a:buSzPts val="1100"/>
              <a:buChar char="■"/>
            </a:pPr>
            <a:r>
              <a:rPr lang="de-CH" sz="1100"/>
              <a:t>Image recognition (e.g., categorizing objects like "cat," "dog").</a:t>
            </a:r>
            <a:endParaRPr sz="1100"/>
          </a:p>
          <a:p>
            <a:pPr indent="-298450" lvl="1" marL="914400" rtl="0" algn="l">
              <a:lnSpc>
                <a:spcPct val="115000"/>
              </a:lnSpc>
              <a:spcBef>
                <a:spcPts val="0"/>
              </a:spcBef>
              <a:spcAft>
                <a:spcPts val="0"/>
              </a:spcAft>
              <a:buClr>
                <a:schemeClr val="dk1"/>
              </a:buClr>
              <a:buSzPts val="1100"/>
              <a:buChar char="○"/>
            </a:pPr>
            <a:r>
              <a:rPr b="1" lang="de-CH" sz="1100"/>
              <a:t>Popular Algorithms</a:t>
            </a:r>
            <a:r>
              <a:rPr lang="de-CH" sz="1100"/>
              <a:t>:</a:t>
            </a:r>
            <a:endParaRPr sz="1100"/>
          </a:p>
          <a:p>
            <a:pPr indent="-298450" lvl="2" marL="1371600" rtl="0" algn="l">
              <a:lnSpc>
                <a:spcPct val="115000"/>
              </a:lnSpc>
              <a:spcBef>
                <a:spcPts val="0"/>
              </a:spcBef>
              <a:spcAft>
                <a:spcPts val="0"/>
              </a:spcAft>
              <a:buSzPts val="1100"/>
              <a:buChar char="■"/>
            </a:pPr>
            <a:r>
              <a:rPr b="1" lang="de-CH" sz="1100"/>
              <a:t>Naive Bayes</a:t>
            </a:r>
            <a:r>
              <a:rPr lang="de-CH" sz="1100"/>
              <a:t>: Assumes independence among predictors and uses Bayes' theorem for probabilistic classification.</a:t>
            </a:r>
            <a:endParaRPr sz="1100"/>
          </a:p>
          <a:p>
            <a:pPr indent="-298450" lvl="2" marL="1371600" rtl="0" algn="l">
              <a:lnSpc>
                <a:spcPct val="115000"/>
              </a:lnSpc>
              <a:spcBef>
                <a:spcPts val="0"/>
              </a:spcBef>
              <a:spcAft>
                <a:spcPts val="0"/>
              </a:spcAft>
              <a:buSzPts val="1100"/>
              <a:buChar char="■"/>
            </a:pPr>
            <a:r>
              <a:rPr b="1" lang="de-CH" sz="1100"/>
              <a:t>Support Vector Machines (SVM)</a:t>
            </a:r>
            <a:r>
              <a:rPr lang="de-CH" sz="1100"/>
              <a:t>: Finds the hyperplane that best separates classes in high-dimensional space.</a:t>
            </a:r>
            <a:endParaRPr sz="1100"/>
          </a:p>
          <a:p>
            <a:pPr indent="-298450" lvl="2" marL="1371600" rtl="0" algn="l">
              <a:lnSpc>
                <a:spcPct val="115000"/>
              </a:lnSpc>
              <a:spcBef>
                <a:spcPts val="0"/>
              </a:spcBef>
              <a:spcAft>
                <a:spcPts val="0"/>
              </a:spcAft>
              <a:buSzPts val="1100"/>
              <a:buChar char="■"/>
            </a:pPr>
            <a:r>
              <a:rPr b="1" lang="de-CH" sz="1100"/>
              <a:t>Decision Trees</a:t>
            </a:r>
            <a:r>
              <a:rPr lang="de-CH" sz="1100"/>
              <a:t>: Uses a tree-like model for decision-making by splitting data into subsets based on feature values.</a:t>
            </a:r>
            <a:endParaRPr sz="1100"/>
          </a:p>
          <a:p>
            <a:pPr indent="-298450" lvl="2" marL="1371600" rtl="0" algn="l">
              <a:lnSpc>
                <a:spcPct val="115000"/>
              </a:lnSpc>
              <a:spcBef>
                <a:spcPts val="0"/>
              </a:spcBef>
              <a:spcAft>
                <a:spcPts val="0"/>
              </a:spcAft>
              <a:buSzPts val="1100"/>
              <a:buChar char="■"/>
            </a:pPr>
            <a:r>
              <a:rPr b="1" lang="de-CH" sz="1100"/>
              <a:t>Random Forest</a:t>
            </a:r>
            <a:r>
              <a:rPr lang="de-CH" sz="1100"/>
              <a:t>: An ensemble of decision trees that improves accuracy by averaging results.</a:t>
            </a:r>
            <a:endParaRPr sz="1100"/>
          </a:p>
          <a:p>
            <a:pPr indent="-298450" lvl="0" marL="457200" rtl="0" algn="l">
              <a:lnSpc>
                <a:spcPct val="115000"/>
              </a:lnSpc>
              <a:spcBef>
                <a:spcPts val="0"/>
              </a:spcBef>
              <a:spcAft>
                <a:spcPts val="0"/>
              </a:spcAft>
              <a:buSzPts val="1100"/>
              <a:buFont typeface="Arial"/>
              <a:buAutoNum type="arabicPeriod"/>
            </a:pPr>
            <a:r>
              <a:rPr b="1" lang="de-CH" sz="1100"/>
              <a:t>Regression</a:t>
            </a:r>
            <a:r>
              <a:rPr lang="de-CH" sz="1100"/>
              <a:t>:</a:t>
            </a:r>
            <a:endParaRPr sz="1100"/>
          </a:p>
          <a:p>
            <a:pPr indent="-298450" lvl="1" marL="914400" rtl="0" algn="l">
              <a:lnSpc>
                <a:spcPct val="115000"/>
              </a:lnSpc>
              <a:spcBef>
                <a:spcPts val="0"/>
              </a:spcBef>
              <a:spcAft>
                <a:spcPts val="0"/>
              </a:spcAft>
              <a:buClr>
                <a:schemeClr val="dk1"/>
              </a:buClr>
              <a:buSzPts val="1100"/>
              <a:buChar char="○"/>
            </a:pPr>
            <a:r>
              <a:rPr b="1" lang="de-CH" sz="1100"/>
              <a:t>Objective</a:t>
            </a:r>
            <a:r>
              <a:rPr lang="de-CH" sz="1100"/>
              <a:t>: Predict continuous numerical values.</a:t>
            </a:r>
            <a:endParaRPr sz="1100"/>
          </a:p>
          <a:p>
            <a:pPr indent="-298450" lvl="1" marL="914400" rtl="0" algn="l">
              <a:lnSpc>
                <a:spcPct val="115000"/>
              </a:lnSpc>
              <a:spcBef>
                <a:spcPts val="0"/>
              </a:spcBef>
              <a:spcAft>
                <a:spcPts val="0"/>
              </a:spcAft>
              <a:buClr>
                <a:schemeClr val="dk1"/>
              </a:buClr>
              <a:buSzPts val="1100"/>
              <a:buChar char="○"/>
            </a:pPr>
            <a:r>
              <a:rPr b="1" lang="de-CH" sz="1100"/>
              <a:t>Examples</a:t>
            </a:r>
            <a:r>
              <a:rPr lang="de-CH" sz="1100"/>
              <a:t>:</a:t>
            </a:r>
            <a:endParaRPr sz="1100"/>
          </a:p>
          <a:p>
            <a:pPr indent="-298450" lvl="2" marL="1371600" rtl="0" algn="l">
              <a:lnSpc>
                <a:spcPct val="115000"/>
              </a:lnSpc>
              <a:spcBef>
                <a:spcPts val="0"/>
              </a:spcBef>
              <a:spcAft>
                <a:spcPts val="0"/>
              </a:spcAft>
              <a:buSzPts val="1100"/>
              <a:buChar char="■"/>
            </a:pPr>
            <a:r>
              <a:rPr lang="de-CH" sz="1100"/>
              <a:t>House price prediction based on features like size, location, and age.</a:t>
            </a:r>
            <a:endParaRPr sz="1100"/>
          </a:p>
          <a:p>
            <a:pPr indent="-298450" lvl="2" marL="1371600" rtl="0" algn="l">
              <a:lnSpc>
                <a:spcPct val="115000"/>
              </a:lnSpc>
              <a:spcBef>
                <a:spcPts val="0"/>
              </a:spcBef>
              <a:spcAft>
                <a:spcPts val="0"/>
              </a:spcAft>
              <a:buSzPts val="1100"/>
              <a:buChar char="■"/>
            </a:pPr>
            <a:r>
              <a:rPr lang="de-CH" sz="1100"/>
              <a:t>Stock price forecasting.</a:t>
            </a:r>
            <a:endParaRPr sz="1100"/>
          </a:p>
          <a:p>
            <a:pPr indent="-298450" lvl="1" marL="914400" rtl="0" algn="l">
              <a:lnSpc>
                <a:spcPct val="115000"/>
              </a:lnSpc>
              <a:spcBef>
                <a:spcPts val="0"/>
              </a:spcBef>
              <a:spcAft>
                <a:spcPts val="0"/>
              </a:spcAft>
              <a:buClr>
                <a:schemeClr val="dk1"/>
              </a:buClr>
              <a:buSzPts val="1100"/>
              <a:buChar char="○"/>
            </a:pPr>
            <a:r>
              <a:rPr b="1" lang="de-CH" sz="1100"/>
              <a:t>Popular Algorithms</a:t>
            </a:r>
            <a:r>
              <a:rPr lang="de-CH" sz="1100"/>
              <a:t>:</a:t>
            </a:r>
            <a:endParaRPr sz="1100"/>
          </a:p>
          <a:p>
            <a:pPr indent="-298450" lvl="2" marL="1371600" rtl="0" algn="l">
              <a:lnSpc>
                <a:spcPct val="115000"/>
              </a:lnSpc>
              <a:spcBef>
                <a:spcPts val="0"/>
              </a:spcBef>
              <a:spcAft>
                <a:spcPts val="0"/>
              </a:spcAft>
              <a:buSzPts val="1100"/>
              <a:buChar char="■"/>
            </a:pPr>
            <a:r>
              <a:rPr b="1" lang="de-CH" sz="1100"/>
              <a:t>Linear Regression</a:t>
            </a:r>
            <a:r>
              <a:rPr lang="de-CH" sz="1100"/>
              <a:t>: Fits a linear equation to the data.</a:t>
            </a:r>
            <a:endParaRPr sz="1100"/>
          </a:p>
          <a:p>
            <a:pPr indent="-298450" lvl="2" marL="1371600" rtl="0" algn="l">
              <a:lnSpc>
                <a:spcPct val="115000"/>
              </a:lnSpc>
              <a:spcBef>
                <a:spcPts val="0"/>
              </a:spcBef>
              <a:spcAft>
                <a:spcPts val="0"/>
              </a:spcAft>
              <a:buSzPts val="1100"/>
              <a:buChar char="■"/>
            </a:pPr>
            <a:r>
              <a:rPr b="1" lang="de-CH" sz="1100"/>
              <a:t>Polynomial Regression</a:t>
            </a:r>
            <a:r>
              <a:rPr lang="de-CH" sz="1100"/>
              <a:t>: Extends linear regression to capture non-linear relationships.</a:t>
            </a:r>
            <a:endParaRPr sz="1100"/>
          </a:p>
          <a:p>
            <a:pPr indent="-298450" lvl="2" marL="1371600" rtl="0" algn="l">
              <a:lnSpc>
                <a:spcPct val="115000"/>
              </a:lnSpc>
              <a:spcBef>
                <a:spcPts val="0"/>
              </a:spcBef>
              <a:spcAft>
                <a:spcPts val="0"/>
              </a:spcAft>
              <a:buSzPts val="1100"/>
              <a:buChar char="■"/>
            </a:pPr>
            <a:r>
              <a:rPr b="1" lang="de-CH" sz="1100"/>
              <a:t>LASSO and Ridge Regression</a:t>
            </a:r>
            <a:r>
              <a:rPr lang="de-CH" sz="1100"/>
              <a:t>: Add regularization to avoid overfitting.</a:t>
            </a:r>
            <a:endParaRPr sz="1100"/>
          </a:p>
          <a:p>
            <a:pPr indent="0" lvl="0" marL="0" rtl="0" algn="l">
              <a:spcBef>
                <a:spcPts val="1200"/>
              </a:spcBef>
              <a:spcAft>
                <a:spcPts val="0"/>
              </a:spcAft>
              <a:buNone/>
            </a:pPr>
            <a:r>
              <a:t/>
            </a:r>
            <a:endParaRPr/>
          </a:p>
        </p:txBody>
      </p:sp>
      <p:sp>
        <p:nvSpPr>
          <p:cNvPr id="291" name="Google Shape;291;p3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Machine Learning Definition and Learning Paradigms</a:t>
            </a:r>
            <a:endParaRPr/>
          </a:p>
        </p:txBody>
      </p:sp>
      <p:sp>
        <p:nvSpPr>
          <p:cNvPr id="292" name="Google Shape;292;p3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9"/>
          <p:cNvSpPr txBox="1"/>
          <p:nvPr>
            <p:ph idx="1" type="body"/>
          </p:nvPr>
        </p:nvSpPr>
        <p:spPr>
          <a:xfrm>
            <a:off x="1071875" y="1447800"/>
            <a:ext cx="10515600" cy="52743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Supervised learning:</a:t>
            </a:r>
            <a:endParaRPr/>
          </a:p>
          <a:p>
            <a:pPr indent="0" lvl="0" marL="0" rtl="0" algn="l">
              <a:lnSpc>
                <a:spcPct val="115000"/>
              </a:lnSpc>
              <a:spcBef>
                <a:spcPts val="1200"/>
              </a:spcBef>
              <a:spcAft>
                <a:spcPts val="0"/>
              </a:spcAft>
              <a:buClr>
                <a:schemeClr val="dk1"/>
              </a:buClr>
              <a:buSzPts val="1100"/>
              <a:buFont typeface="Arial"/>
              <a:buNone/>
            </a:pPr>
            <a:r>
              <a:rPr b="1" lang="de-CH" sz="1100"/>
              <a:t>Workflow of Supervised Learning</a:t>
            </a:r>
            <a:endParaRPr b="1" sz="1100"/>
          </a:p>
          <a:p>
            <a:pPr indent="-298450" lvl="0" marL="457200" rtl="0" algn="l">
              <a:lnSpc>
                <a:spcPct val="115000"/>
              </a:lnSpc>
              <a:spcBef>
                <a:spcPts val="1200"/>
              </a:spcBef>
              <a:spcAft>
                <a:spcPts val="0"/>
              </a:spcAft>
              <a:buSzPts val="1100"/>
              <a:buFont typeface="Arial"/>
              <a:buAutoNum type="arabicPeriod"/>
            </a:pPr>
            <a:r>
              <a:rPr b="1" lang="de-CH" sz="1100"/>
              <a:t>Data Collection and Preparation</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Collect labeled data.</a:t>
            </a:r>
            <a:endParaRPr sz="1100"/>
          </a:p>
          <a:p>
            <a:pPr indent="-298450" lvl="1" marL="914400" rtl="0" algn="l">
              <a:lnSpc>
                <a:spcPct val="115000"/>
              </a:lnSpc>
              <a:spcBef>
                <a:spcPts val="0"/>
              </a:spcBef>
              <a:spcAft>
                <a:spcPts val="0"/>
              </a:spcAft>
              <a:buClr>
                <a:schemeClr val="dk1"/>
              </a:buClr>
              <a:buSzPts val="1100"/>
              <a:buChar char="○"/>
            </a:pPr>
            <a:r>
              <a:rPr lang="de-CH" sz="1100"/>
              <a:t>Clean the data to remove noise and handle missing values.</a:t>
            </a:r>
            <a:endParaRPr sz="1100"/>
          </a:p>
          <a:p>
            <a:pPr indent="-298450" lvl="1" marL="914400" rtl="0" algn="l">
              <a:lnSpc>
                <a:spcPct val="115000"/>
              </a:lnSpc>
              <a:spcBef>
                <a:spcPts val="0"/>
              </a:spcBef>
              <a:spcAft>
                <a:spcPts val="0"/>
              </a:spcAft>
              <a:buClr>
                <a:schemeClr val="dk1"/>
              </a:buClr>
              <a:buSzPts val="1100"/>
              <a:buChar char="○"/>
            </a:pPr>
            <a:r>
              <a:rPr lang="de-CH" sz="1100"/>
              <a:t>Split the data into training and testing sets.</a:t>
            </a:r>
            <a:endParaRPr sz="1100"/>
          </a:p>
          <a:p>
            <a:pPr indent="-298450" lvl="0" marL="457200" rtl="0" algn="l">
              <a:lnSpc>
                <a:spcPct val="115000"/>
              </a:lnSpc>
              <a:spcBef>
                <a:spcPts val="0"/>
              </a:spcBef>
              <a:spcAft>
                <a:spcPts val="0"/>
              </a:spcAft>
              <a:buSzPts val="1100"/>
              <a:buFont typeface="Arial"/>
              <a:buAutoNum type="arabicPeriod"/>
            </a:pPr>
            <a:r>
              <a:rPr b="1" lang="de-CH" sz="1100"/>
              <a:t>Feature Engineering</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Select relevant features that influence the target output.</a:t>
            </a:r>
            <a:endParaRPr sz="1100"/>
          </a:p>
          <a:p>
            <a:pPr indent="-298450" lvl="1" marL="914400" rtl="0" algn="l">
              <a:lnSpc>
                <a:spcPct val="115000"/>
              </a:lnSpc>
              <a:spcBef>
                <a:spcPts val="0"/>
              </a:spcBef>
              <a:spcAft>
                <a:spcPts val="0"/>
              </a:spcAft>
              <a:buClr>
                <a:schemeClr val="dk1"/>
              </a:buClr>
              <a:buSzPts val="1100"/>
              <a:buChar char="○"/>
            </a:pPr>
            <a:r>
              <a:rPr lang="de-CH" sz="1100"/>
              <a:t>Transform features if needed (e.g., scaling, encoding categorical variables).</a:t>
            </a:r>
            <a:endParaRPr sz="1100"/>
          </a:p>
          <a:p>
            <a:pPr indent="-298450" lvl="0" marL="457200" rtl="0" algn="l">
              <a:lnSpc>
                <a:spcPct val="115000"/>
              </a:lnSpc>
              <a:spcBef>
                <a:spcPts val="0"/>
              </a:spcBef>
              <a:spcAft>
                <a:spcPts val="0"/>
              </a:spcAft>
              <a:buSzPts val="1100"/>
              <a:buFont typeface="Arial"/>
              <a:buAutoNum type="arabicPeriod"/>
            </a:pPr>
            <a:r>
              <a:rPr b="1" lang="de-CH" sz="1100"/>
              <a:t>Model Training</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Train the model on the labeled dataset using a chosen algorithm.</a:t>
            </a:r>
            <a:endParaRPr sz="1100"/>
          </a:p>
          <a:p>
            <a:pPr indent="-298450" lvl="1" marL="914400" rtl="0" algn="l">
              <a:lnSpc>
                <a:spcPct val="115000"/>
              </a:lnSpc>
              <a:spcBef>
                <a:spcPts val="0"/>
              </a:spcBef>
              <a:spcAft>
                <a:spcPts val="0"/>
              </a:spcAft>
              <a:buClr>
                <a:schemeClr val="dk1"/>
              </a:buClr>
              <a:buSzPts val="1100"/>
              <a:buChar char="○"/>
            </a:pPr>
            <a:r>
              <a:rPr lang="de-CH" sz="1100"/>
              <a:t>Optimize the model parameters by minimizing the loss function.</a:t>
            </a:r>
            <a:endParaRPr sz="1100"/>
          </a:p>
          <a:p>
            <a:pPr indent="-298450" lvl="0" marL="457200" rtl="0" algn="l">
              <a:lnSpc>
                <a:spcPct val="115000"/>
              </a:lnSpc>
              <a:spcBef>
                <a:spcPts val="0"/>
              </a:spcBef>
              <a:spcAft>
                <a:spcPts val="0"/>
              </a:spcAft>
              <a:buSzPts val="1100"/>
              <a:buFont typeface="Arial"/>
              <a:buAutoNum type="arabicPeriod"/>
            </a:pPr>
            <a:r>
              <a:rPr b="1" lang="de-CH" sz="1100"/>
              <a:t>Evaluation</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Test the model on unseen data (test set) to evaluate its performance.</a:t>
            </a:r>
            <a:endParaRPr sz="1100"/>
          </a:p>
          <a:p>
            <a:pPr indent="-298450" lvl="1" marL="914400" rtl="0" algn="l">
              <a:lnSpc>
                <a:spcPct val="115000"/>
              </a:lnSpc>
              <a:spcBef>
                <a:spcPts val="0"/>
              </a:spcBef>
              <a:spcAft>
                <a:spcPts val="0"/>
              </a:spcAft>
              <a:buClr>
                <a:schemeClr val="dk1"/>
              </a:buClr>
              <a:buSzPts val="1100"/>
              <a:buChar char="○"/>
            </a:pPr>
            <a:r>
              <a:rPr lang="de-CH" sz="1100"/>
              <a:t>Use metrics such as accuracy, precision, recall, F1-score (for classification), or Mean Squared Error (MSE) (for regression).</a:t>
            </a:r>
            <a:endParaRPr sz="1100"/>
          </a:p>
          <a:p>
            <a:pPr indent="-298450" lvl="0" marL="457200" rtl="0" algn="l">
              <a:lnSpc>
                <a:spcPct val="115000"/>
              </a:lnSpc>
              <a:spcBef>
                <a:spcPts val="0"/>
              </a:spcBef>
              <a:spcAft>
                <a:spcPts val="0"/>
              </a:spcAft>
              <a:buSzPts val="1100"/>
              <a:buFont typeface="Arial"/>
              <a:buAutoNum type="arabicPeriod"/>
            </a:pPr>
            <a:r>
              <a:rPr b="1" lang="de-CH" sz="1100"/>
              <a:t>Tuning and Validation</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Fine-tune hyperparameters to improve model performance.</a:t>
            </a:r>
            <a:endParaRPr sz="1100"/>
          </a:p>
          <a:p>
            <a:pPr indent="-298450" lvl="1" marL="914400" rtl="0" algn="l">
              <a:lnSpc>
                <a:spcPct val="115000"/>
              </a:lnSpc>
              <a:spcBef>
                <a:spcPts val="0"/>
              </a:spcBef>
              <a:spcAft>
                <a:spcPts val="0"/>
              </a:spcAft>
              <a:buClr>
                <a:schemeClr val="dk1"/>
              </a:buClr>
              <a:buSzPts val="1100"/>
              <a:buChar char="○"/>
            </a:pPr>
            <a:r>
              <a:rPr lang="de-CH" sz="1100"/>
              <a:t>Use cross-validation to ensure robustness.</a:t>
            </a:r>
            <a:endParaRPr sz="1100"/>
          </a:p>
          <a:p>
            <a:pPr indent="0" lvl="0" marL="0" rtl="0" algn="l">
              <a:lnSpc>
                <a:spcPct val="115000"/>
              </a:lnSpc>
              <a:spcBef>
                <a:spcPts val="1200"/>
              </a:spcBef>
              <a:spcAft>
                <a:spcPts val="0"/>
              </a:spcAft>
              <a:buNone/>
            </a:pPr>
            <a:r>
              <a:rPr b="1" lang="de-CH" sz="1100"/>
              <a:t>Advantages of Supervised Learning</a:t>
            </a:r>
            <a:endParaRPr b="1" sz="1100"/>
          </a:p>
          <a:p>
            <a:pPr indent="-298450" lvl="0" marL="457200" rtl="0" algn="l">
              <a:lnSpc>
                <a:spcPct val="115000"/>
              </a:lnSpc>
              <a:spcBef>
                <a:spcPts val="1200"/>
              </a:spcBef>
              <a:spcAft>
                <a:spcPts val="0"/>
              </a:spcAft>
              <a:buSzPts val="1100"/>
              <a:buFont typeface="Arial"/>
              <a:buChar char="●"/>
            </a:pPr>
            <a:r>
              <a:rPr b="1" lang="de-CH" sz="1100"/>
              <a:t>Accurate Predictions</a:t>
            </a:r>
            <a:r>
              <a:rPr lang="de-CH" sz="1100"/>
              <a:t>: Often achieves high accuracy when sufficient labeled data is available.</a:t>
            </a:r>
            <a:endParaRPr sz="1100"/>
          </a:p>
          <a:p>
            <a:pPr indent="-298450" lvl="0" marL="457200" rtl="0" algn="l">
              <a:lnSpc>
                <a:spcPct val="115000"/>
              </a:lnSpc>
              <a:spcBef>
                <a:spcPts val="0"/>
              </a:spcBef>
              <a:spcAft>
                <a:spcPts val="0"/>
              </a:spcAft>
              <a:buSzPts val="1100"/>
              <a:buFont typeface="Arial"/>
              <a:buChar char="●"/>
            </a:pPr>
            <a:r>
              <a:rPr b="1" lang="de-CH" sz="1100"/>
              <a:t>Wide Applications</a:t>
            </a:r>
            <a:r>
              <a:rPr lang="de-CH" sz="1100"/>
              <a:t>: Used in fields like healthcare (disease diagnosis), finance (credit scoring), and e-commerce (product recommendations).</a:t>
            </a:r>
            <a:endParaRPr sz="1100"/>
          </a:p>
          <a:p>
            <a:pPr indent="-298450" lvl="0" marL="457200" rtl="0" algn="l">
              <a:lnSpc>
                <a:spcPct val="115000"/>
              </a:lnSpc>
              <a:spcBef>
                <a:spcPts val="0"/>
              </a:spcBef>
              <a:spcAft>
                <a:spcPts val="0"/>
              </a:spcAft>
              <a:buSzPts val="1100"/>
              <a:buFont typeface="Arial"/>
              <a:buChar char="●"/>
            </a:pPr>
            <a:r>
              <a:rPr b="1" lang="de-CH" sz="1100"/>
              <a:t>Interpretability</a:t>
            </a:r>
            <a:r>
              <a:rPr lang="de-CH" sz="1100"/>
              <a:t>: Models like linear regression or decision trees are easy to interpret.</a:t>
            </a:r>
            <a:endParaRPr sz="1100"/>
          </a:p>
          <a:p>
            <a:pPr indent="0" lvl="0" marL="0" rtl="0" algn="l">
              <a:lnSpc>
                <a:spcPct val="115000"/>
              </a:lnSpc>
              <a:spcBef>
                <a:spcPts val="1200"/>
              </a:spcBef>
              <a:spcAft>
                <a:spcPts val="0"/>
              </a:spcAft>
              <a:buNone/>
            </a:pPr>
            <a:r>
              <a:t/>
            </a:r>
            <a:endParaRPr sz="1100"/>
          </a:p>
          <a:p>
            <a:pPr indent="0" lvl="0" marL="0" rtl="0" algn="l">
              <a:spcBef>
                <a:spcPts val="1200"/>
              </a:spcBef>
              <a:spcAft>
                <a:spcPts val="0"/>
              </a:spcAft>
              <a:buNone/>
            </a:pPr>
            <a:r>
              <a:t/>
            </a:r>
            <a:endParaRPr/>
          </a:p>
        </p:txBody>
      </p:sp>
      <p:sp>
        <p:nvSpPr>
          <p:cNvPr id="299" name="Google Shape;299;p3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Machine Learning Definition and Learning Paradigms</a:t>
            </a:r>
            <a:endParaRPr/>
          </a:p>
        </p:txBody>
      </p:sp>
      <p:sp>
        <p:nvSpPr>
          <p:cNvPr id="300" name="Google Shape;300;p3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0"/>
          <p:cNvSpPr txBox="1"/>
          <p:nvPr>
            <p:ph idx="1" type="body"/>
          </p:nvPr>
        </p:nvSpPr>
        <p:spPr>
          <a:xfrm>
            <a:off x="1071875" y="1447800"/>
            <a:ext cx="10515600" cy="4996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Supervised learning:</a:t>
            </a:r>
            <a:endParaRPr/>
          </a:p>
          <a:p>
            <a:pPr indent="0" lvl="0" marL="0" rtl="0" algn="l">
              <a:lnSpc>
                <a:spcPct val="115000"/>
              </a:lnSpc>
              <a:spcBef>
                <a:spcPts val="1200"/>
              </a:spcBef>
              <a:spcAft>
                <a:spcPts val="0"/>
              </a:spcAft>
              <a:buNone/>
            </a:pPr>
            <a:r>
              <a:rPr b="1" lang="de-CH" sz="1100"/>
              <a:t>Challenges</a:t>
            </a:r>
            <a:endParaRPr b="1" sz="1100"/>
          </a:p>
          <a:p>
            <a:pPr indent="-298450" lvl="0" marL="457200" rtl="0" algn="l">
              <a:lnSpc>
                <a:spcPct val="115000"/>
              </a:lnSpc>
              <a:spcBef>
                <a:spcPts val="1200"/>
              </a:spcBef>
              <a:spcAft>
                <a:spcPts val="0"/>
              </a:spcAft>
              <a:buSzPts val="1100"/>
              <a:buFont typeface="Arial"/>
              <a:buAutoNum type="arabicPeriod"/>
            </a:pPr>
            <a:r>
              <a:rPr b="1" lang="de-CH" sz="1100"/>
              <a:t>Data Dependency</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Requires a large amount of high-quality labeled data, which can be expensive and time-consuming to collect.</a:t>
            </a:r>
            <a:endParaRPr sz="1100"/>
          </a:p>
          <a:p>
            <a:pPr indent="-298450" lvl="0" marL="457200" rtl="0" algn="l">
              <a:lnSpc>
                <a:spcPct val="115000"/>
              </a:lnSpc>
              <a:spcBef>
                <a:spcPts val="0"/>
              </a:spcBef>
              <a:spcAft>
                <a:spcPts val="0"/>
              </a:spcAft>
              <a:buSzPts val="1100"/>
              <a:buFont typeface="Arial"/>
              <a:buAutoNum type="arabicPeriod"/>
            </a:pPr>
            <a:r>
              <a:rPr b="1" lang="de-CH" sz="1100"/>
              <a:t>Overfitting</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Models may perform well on training data but fail to generalize to unseen data.</a:t>
            </a:r>
            <a:endParaRPr sz="1100"/>
          </a:p>
          <a:p>
            <a:pPr indent="-298450" lvl="1" marL="914400" rtl="0" algn="l">
              <a:lnSpc>
                <a:spcPct val="115000"/>
              </a:lnSpc>
              <a:spcBef>
                <a:spcPts val="0"/>
              </a:spcBef>
              <a:spcAft>
                <a:spcPts val="0"/>
              </a:spcAft>
              <a:buClr>
                <a:schemeClr val="dk1"/>
              </a:buClr>
              <a:buSzPts val="1100"/>
              <a:buChar char="○"/>
            </a:pPr>
            <a:r>
              <a:rPr lang="de-CH" sz="1100"/>
              <a:t>Regularization techniques or pruning are needed to address this.</a:t>
            </a:r>
            <a:endParaRPr sz="1100"/>
          </a:p>
          <a:p>
            <a:pPr indent="-298450" lvl="0" marL="457200" rtl="0" algn="l">
              <a:lnSpc>
                <a:spcPct val="115000"/>
              </a:lnSpc>
              <a:spcBef>
                <a:spcPts val="0"/>
              </a:spcBef>
              <a:spcAft>
                <a:spcPts val="0"/>
              </a:spcAft>
              <a:buSzPts val="1100"/>
              <a:buFont typeface="Arial"/>
              <a:buAutoNum type="arabicPeriod"/>
            </a:pPr>
            <a:r>
              <a:rPr b="1" lang="de-CH" sz="1100"/>
              <a:t>Bias-Variance Tradeoff</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Balancing model complexity to avoid underfitting (too simple) and overfitting (too complex).</a:t>
            </a:r>
            <a:endParaRPr sz="1100"/>
          </a:p>
          <a:p>
            <a:pPr indent="0" lvl="0" marL="0" rtl="0" algn="l">
              <a:lnSpc>
                <a:spcPct val="115000"/>
              </a:lnSpc>
              <a:spcBef>
                <a:spcPts val="1200"/>
              </a:spcBef>
              <a:spcAft>
                <a:spcPts val="0"/>
              </a:spcAft>
              <a:buNone/>
            </a:pPr>
            <a:r>
              <a:rPr b="1" lang="de-CH" sz="1100"/>
              <a:t>Applications</a:t>
            </a:r>
            <a:endParaRPr b="1" sz="1100"/>
          </a:p>
          <a:p>
            <a:pPr indent="-298450" lvl="0" marL="457200" rtl="0" algn="l">
              <a:lnSpc>
                <a:spcPct val="115000"/>
              </a:lnSpc>
              <a:spcBef>
                <a:spcPts val="1200"/>
              </a:spcBef>
              <a:spcAft>
                <a:spcPts val="0"/>
              </a:spcAft>
              <a:buSzPts val="1100"/>
              <a:buFont typeface="Arial"/>
              <a:buAutoNum type="arabicPeriod"/>
            </a:pPr>
            <a:r>
              <a:rPr b="1" lang="de-CH" sz="1100"/>
              <a:t>Healthcare</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Predicting diseases based on patient data (e.g., diabetes prediction).</a:t>
            </a:r>
            <a:endParaRPr sz="1100"/>
          </a:p>
          <a:p>
            <a:pPr indent="-298450" lvl="0" marL="457200" rtl="0" algn="l">
              <a:lnSpc>
                <a:spcPct val="115000"/>
              </a:lnSpc>
              <a:spcBef>
                <a:spcPts val="0"/>
              </a:spcBef>
              <a:spcAft>
                <a:spcPts val="0"/>
              </a:spcAft>
              <a:buSzPts val="1100"/>
              <a:buFont typeface="Arial"/>
              <a:buAutoNum type="arabicPeriod"/>
            </a:pPr>
            <a:r>
              <a:rPr b="1" lang="de-CH" sz="1100"/>
              <a:t>Finance</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Detecting fraudulent transactions in real time.</a:t>
            </a:r>
            <a:endParaRPr sz="1100"/>
          </a:p>
          <a:p>
            <a:pPr indent="-298450" lvl="0" marL="457200" rtl="0" algn="l">
              <a:lnSpc>
                <a:spcPct val="115000"/>
              </a:lnSpc>
              <a:spcBef>
                <a:spcPts val="0"/>
              </a:spcBef>
              <a:spcAft>
                <a:spcPts val="0"/>
              </a:spcAft>
              <a:buSzPts val="1100"/>
              <a:buFont typeface="Arial"/>
              <a:buAutoNum type="arabicPeriod"/>
            </a:pPr>
            <a:r>
              <a:rPr b="1" lang="de-CH" sz="1100"/>
              <a:t>E-commerce</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Personalized product recommendations.</a:t>
            </a:r>
            <a:endParaRPr sz="1100"/>
          </a:p>
          <a:p>
            <a:pPr indent="-298450" lvl="0" marL="457200" rtl="0" algn="l">
              <a:lnSpc>
                <a:spcPct val="115000"/>
              </a:lnSpc>
              <a:spcBef>
                <a:spcPts val="0"/>
              </a:spcBef>
              <a:spcAft>
                <a:spcPts val="0"/>
              </a:spcAft>
              <a:buSzPts val="1100"/>
              <a:buFont typeface="Arial"/>
              <a:buAutoNum type="arabicPeriod"/>
            </a:pPr>
            <a:r>
              <a:rPr b="1" lang="de-CH" sz="1100"/>
              <a:t>Natural Language Processing</a:t>
            </a:r>
            <a:r>
              <a:rPr lang="de-CH" sz="1100"/>
              <a:t>:</a:t>
            </a:r>
            <a:endParaRPr sz="1100"/>
          </a:p>
          <a:p>
            <a:pPr indent="-298450" lvl="1" marL="914400" rtl="0" algn="l">
              <a:lnSpc>
                <a:spcPct val="115000"/>
              </a:lnSpc>
              <a:spcBef>
                <a:spcPts val="0"/>
              </a:spcBef>
              <a:spcAft>
                <a:spcPts val="0"/>
              </a:spcAft>
              <a:buClr>
                <a:schemeClr val="dk1"/>
              </a:buClr>
              <a:buSzPts val="1100"/>
              <a:buChar char="○"/>
            </a:pPr>
            <a:r>
              <a:rPr lang="de-CH" sz="1100"/>
              <a:t>Sentiment analysis, text classification.</a:t>
            </a:r>
            <a:endParaRPr sz="1100"/>
          </a:p>
          <a:p>
            <a:pPr indent="0" lvl="0" marL="0" rtl="0" algn="l">
              <a:lnSpc>
                <a:spcPct val="115000"/>
              </a:lnSpc>
              <a:spcBef>
                <a:spcPts val="1200"/>
              </a:spcBef>
              <a:spcAft>
                <a:spcPts val="0"/>
              </a:spcAft>
              <a:buNone/>
            </a:pPr>
            <a:r>
              <a:rPr lang="de-CH" sz="1100"/>
              <a:t>Supervised learning continues to be a cornerstone of machine learning due to its versatility and effectiveness in solving real-world problems when labeled data is available.</a:t>
            </a:r>
            <a:endParaRPr sz="1100"/>
          </a:p>
          <a:p>
            <a:pPr indent="-298450" lvl="1" marL="914400" rtl="0" algn="l">
              <a:lnSpc>
                <a:spcPct val="115000"/>
              </a:lnSpc>
              <a:spcBef>
                <a:spcPts val="1200"/>
              </a:spcBef>
              <a:spcAft>
                <a:spcPts val="0"/>
              </a:spcAft>
              <a:buClr>
                <a:schemeClr val="dk1"/>
              </a:buClr>
              <a:buSzPts val="1100"/>
              <a:buChar char="○"/>
            </a:pPr>
            <a:r>
              <a:t/>
            </a:r>
            <a:endParaRPr b="1" sz="1100"/>
          </a:p>
          <a:p>
            <a:pPr indent="0" lvl="0" marL="0" rtl="0" algn="l">
              <a:spcBef>
                <a:spcPts val="1200"/>
              </a:spcBef>
              <a:spcAft>
                <a:spcPts val="0"/>
              </a:spcAft>
              <a:buNone/>
            </a:pPr>
            <a:r>
              <a:t/>
            </a:r>
            <a:endParaRPr/>
          </a:p>
        </p:txBody>
      </p:sp>
      <p:sp>
        <p:nvSpPr>
          <p:cNvPr id="307" name="Google Shape;307;p4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Machine Learning Definition and Learning Paradigms</a:t>
            </a:r>
            <a:endParaRPr/>
          </a:p>
        </p:txBody>
      </p:sp>
      <p:sp>
        <p:nvSpPr>
          <p:cNvPr id="308" name="Google Shape;308;p4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1"/>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Unsupervised learning:</a:t>
            </a:r>
            <a:endParaRPr/>
          </a:p>
          <a:p>
            <a:pPr indent="0" lvl="0" marL="0" rtl="0" algn="l">
              <a:spcBef>
                <a:spcPts val="1000"/>
              </a:spcBef>
              <a:spcAft>
                <a:spcPts val="0"/>
              </a:spcAft>
              <a:buNone/>
            </a:pPr>
            <a:r>
              <a:rPr lang="de-CH" sz="1800"/>
              <a:t>Discovering patterns in </a:t>
            </a:r>
            <a:r>
              <a:rPr b="1" lang="de-CH" sz="1800"/>
              <a:t>unlabeled data</a:t>
            </a:r>
            <a:endParaRPr b="1" sz="1800"/>
          </a:p>
          <a:p>
            <a:pPr indent="0" lvl="0" marL="0" rtl="0" algn="l">
              <a:spcBef>
                <a:spcPts val="1000"/>
              </a:spcBef>
              <a:spcAft>
                <a:spcPts val="0"/>
              </a:spcAft>
              <a:buNone/>
            </a:pPr>
            <a:r>
              <a:rPr lang="de-CH" sz="1800"/>
              <a:t>Identifying hidden structures and relationships</a:t>
            </a:r>
            <a:endParaRPr sz="1800"/>
          </a:p>
          <a:p>
            <a:pPr indent="0" lvl="0" marL="0" rtl="0" algn="l">
              <a:spcBef>
                <a:spcPts val="1000"/>
              </a:spcBef>
              <a:spcAft>
                <a:spcPts val="0"/>
              </a:spcAft>
              <a:buNone/>
            </a:pPr>
            <a:r>
              <a:t/>
            </a:r>
            <a:endParaRPr sz="700"/>
          </a:p>
          <a:p>
            <a:pPr indent="0" lvl="0" marL="0" rtl="0" algn="l">
              <a:spcBef>
                <a:spcPts val="1000"/>
              </a:spcBef>
              <a:spcAft>
                <a:spcPts val="0"/>
              </a:spcAft>
              <a:buNone/>
            </a:pPr>
            <a:r>
              <a:rPr lang="de-CH"/>
              <a:t>Common tasks / Applications:</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315" name="Google Shape;315;p4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Machine Learning Definition and Learning Paradigms</a:t>
            </a:r>
            <a:endParaRPr/>
          </a:p>
        </p:txBody>
      </p:sp>
      <p:sp>
        <p:nvSpPr>
          <p:cNvPr id="316" name="Google Shape;316;p4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graphicFrame>
        <p:nvGraphicFramePr>
          <p:cNvPr id="317" name="Google Shape;317;p41"/>
          <p:cNvGraphicFramePr/>
          <p:nvPr/>
        </p:nvGraphicFramePr>
        <p:xfrm>
          <a:off x="1186175" y="3518800"/>
          <a:ext cx="3000000" cy="3000000"/>
        </p:xfrm>
        <a:graphic>
          <a:graphicData uri="http://schemas.openxmlformats.org/drawingml/2006/table">
            <a:tbl>
              <a:tblPr>
                <a:noFill/>
                <a:tableStyleId>{4C081780-EBBF-4A63-BB27-BDF46DB4F846}</a:tableStyleId>
              </a:tblPr>
              <a:tblGrid>
                <a:gridCol w="3429000"/>
                <a:gridCol w="3429000"/>
                <a:gridCol w="3429000"/>
              </a:tblGrid>
              <a:tr h="381000">
                <a:tc>
                  <a:txBody>
                    <a:bodyPr/>
                    <a:lstStyle/>
                    <a:p>
                      <a:pPr indent="0" lvl="0" marL="0" rtl="0" algn="l">
                        <a:spcBef>
                          <a:spcPts val="0"/>
                        </a:spcBef>
                        <a:spcAft>
                          <a:spcPts val="0"/>
                        </a:spcAft>
                        <a:buNone/>
                      </a:pPr>
                      <a:r>
                        <a:rPr b="1" lang="de-CH" sz="1600"/>
                        <a:t>Task</a:t>
                      </a:r>
                      <a:endParaRPr b="1" sz="1600"/>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CH" sz="1600"/>
                        <a:t>Explanation</a:t>
                      </a:r>
                      <a:endParaRPr b="1" sz="1600"/>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CH" sz="1600"/>
                        <a:t>Real-world example</a:t>
                      </a:r>
                      <a:endParaRPr b="1" sz="1600"/>
                    </a:p>
                  </a:txBody>
                  <a:tcPr marT="91425" marB="91425" marR="91425" marL="91425">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de-CH" sz="1600"/>
                        <a:t>Clustering</a:t>
                      </a:r>
                      <a:endParaRPr sz="1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de-CH" sz="1600"/>
                        <a:t>Grouping similar data points</a:t>
                      </a:r>
                      <a:endParaRPr sz="1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de-CH" sz="1600"/>
                        <a:t>Creating personas for marketing </a:t>
                      </a:r>
                      <a:endParaRPr sz="1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de-CH" sz="1600"/>
                        <a:t>Dimensionality reduction</a:t>
                      </a:r>
                      <a:endParaRPr sz="1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de-CH" sz="1600"/>
                        <a:t>Simplifying complex data</a:t>
                      </a:r>
                      <a:endParaRPr sz="1600"/>
                    </a:p>
                    <a:p>
                      <a:pPr indent="0" lvl="0" marL="0" rtl="0" algn="l">
                        <a:spcBef>
                          <a:spcPts val="0"/>
                        </a:spcBef>
                        <a:spcAft>
                          <a:spcPts val="0"/>
                        </a:spcAft>
                        <a:buNone/>
                      </a:pPr>
                      <a:r>
                        <a:rPr lang="de-CH" sz="1600">
                          <a:solidFill>
                            <a:schemeClr val="dk1"/>
                          </a:solidFill>
                        </a:rPr>
                        <a:t>Identify the most important dimensions (features) that explain the most variance in the data</a:t>
                      </a:r>
                      <a:endParaRPr sz="1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de-CH" sz="1600"/>
                        <a:t>Find that price and customer reviews are the two most important dimensions for predicting product sales in your company</a:t>
                      </a:r>
                      <a:endParaRPr sz="1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de-CH" sz="1600"/>
                        <a:t>Anomaly detection</a:t>
                      </a:r>
                      <a:endParaRPr sz="1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de-CH" sz="1600"/>
                        <a:t>Finding unusual data points</a:t>
                      </a:r>
                      <a:endParaRPr sz="1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de-CH" sz="1600"/>
                        <a:t>Early detection (and alert) of cyberattacks or data breaches </a:t>
                      </a:r>
                      <a:endParaRPr sz="1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4"/>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165" name="Google Shape;165;p24"/>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166" name="Google Shape;166;p24"/>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167" name="Google Shape;167;p24"/>
          <p:cNvSpPr txBox="1"/>
          <p:nvPr/>
        </p:nvSpPr>
        <p:spPr>
          <a:xfrm>
            <a:off x="1048450" y="1545625"/>
            <a:ext cx="10862700" cy="4871700"/>
          </a:xfrm>
          <a:prstGeom prst="rect">
            <a:avLst/>
          </a:prstGeom>
          <a:noFill/>
          <a:ln>
            <a:noFill/>
          </a:ln>
        </p:spPr>
        <p:txBody>
          <a:bodyPr anchorCtr="0" anchor="t" bIns="91425" lIns="91425" spcFirstLastPara="1" rIns="91425" wrap="square" tIns="91425">
            <a:spAutoFit/>
          </a:bodyPr>
          <a:lstStyle/>
          <a:p>
            <a:pPr indent="-361950" lvl="0" marL="457200" rtl="0" algn="l">
              <a:lnSpc>
                <a:spcPct val="150000"/>
              </a:lnSpc>
              <a:spcBef>
                <a:spcPts val="0"/>
              </a:spcBef>
              <a:spcAft>
                <a:spcPts val="0"/>
              </a:spcAft>
              <a:buClr>
                <a:srgbClr val="646363"/>
              </a:buClr>
              <a:buSzPts val="2100"/>
              <a:buFont typeface="Verdana"/>
              <a:buAutoNum type="arabicPeriod"/>
            </a:pPr>
            <a:r>
              <a:rPr lang="de-CH" sz="2100">
                <a:solidFill>
                  <a:srgbClr val="646363"/>
                </a:solidFill>
                <a:latin typeface="Verdana"/>
                <a:ea typeface="Verdana"/>
                <a:cs typeface="Verdana"/>
                <a:sym typeface="Verdana"/>
              </a:rPr>
              <a:t>Types of Data and Bias</a:t>
            </a:r>
            <a:endParaRPr sz="2100">
              <a:solidFill>
                <a:srgbClr val="646363"/>
              </a:solidFill>
              <a:latin typeface="Verdana"/>
              <a:ea typeface="Verdana"/>
              <a:cs typeface="Verdana"/>
              <a:sym typeface="Verdana"/>
            </a:endParaRPr>
          </a:p>
          <a:p>
            <a:pPr indent="-361950" lvl="1" marL="914400" rtl="0" algn="l">
              <a:lnSpc>
                <a:spcPct val="150000"/>
              </a:lnSpc>
              <a:spcBef>
                <a:spcPts val="0"/>
              </a:spcBef>
              <a:spcAft>
                <a:spcPts val="0"/>
              </a:spcAft>
              <a:buClr>
                <a:srgbClr val="646363"/>
              </a:buClr>
              <a:buSzPts val="2100"/>
              <a:buFont typeface="Verdana"/>
              <a:buAutoNum type="alphaLcPeriod"/>
            </a:pPr>
            <a:r>
              <a:rPr lang="de-CH" sz="2100">
                <a:solidFill>
                  <a:srgbClr val="646363"/>
                </a:solidFill>
                <a:latin typeface="Verdana"/>
                <a:ea typeface="Verdana"/>
                <a:cs typeface="Verdana"/>
                <a:sym typeface="Verdana"/>
              </a:rPr>
              <a:t>Feature engineering </a:t>
            </a:r>
            <a:endParaRPr sz="2100">
              <a:solidFill>
                <a:srgbClr val="646363"/>
              </a:solidFill>
              <a:latin typeface="Verdana"/>
              <a:ea typeface="Verdana"/>
              <a:cs typeface="Verdana"/>
              <a:sym typeface="Verdana"/>
            </a:endParaRPr>
          </a:p>
          <a:p>
            <a:pPr indent="-361950" lvl="0" marL="457200" rtl="0" algn="l">
              <a:lnSpc>
                <a:spcPct val="150000"/>
              </a:lnSpc>
              <a:spcBef>
                <a:spcPts val="0"/>
              </a:spcBef>
              <a:spcAft>
                <a:spcPts val="0"/>
              </a:spcAft>
              <a:buClr>
                <a:srgbClr val="646363"/>
              </a:buClr>
              <a:buSzPts val="2100"/>
              <a:buFont typeface="Verdana"/>
              <a:buAutoNum type="arabicPeriod"/>
            </a:pPr>
            <a:r>
              <a:rPr lang="de-CH" sz="2100">
                <a:solidFill>
                  <a:srgbClr val="646363"/>
                </a:solidFill>
                <a:latin typeface="Verdana"/>
                <a:ea typeface="Verdana"/>
                <a:cs typeface="Verdana"/>
                <a:sym typeface="Verdana"/>
              </a:rPr>
              <a:t>Machine Learning Definition(s) and </a:t>
            </a:r>
            <a:r>
              <a:rPr lang="de-CH" sz="2100">
                <a:solidFill>
                  <a:srgbClr val="646363"/>
                </a:solidFill>
                <a:latin typeface="Verdana"/>
                <a:ea typeface="Verdana"/>
                <a:cs typeface="Verdana"/>
                <a:sym typeface="Verdana"/>
              </a:rPr>
              <a:t>Learning Paradigms</a:t>
            </a:r>
            <a:endParaRPr sz="2100">
              <a:solidFill>
                <a:srgbClr val="646363"/>
              </a:solidFill>
              <a:latin typeface="Verdana"/>
              <a:ea typeface="Verdana"/>
              <a:cs typeface="Verdana"/>
              <a:sym typeface="Verdana"/>
            </a:endParaRPr>
          </a:p>
          <a:p>
            <a:pPr indent="-361950" lvl="0" marL="457200" rtl="0" algn="l">
              <a:lnSpc>
                <a:spcPct val="150000"/>
              </a:lnSpc>
              <a:spcBef>
                <a:spcPts val="0"/>
              </a:spcBef>
              <a:spcAft>
                <a:spcPts val="0"/>
              </a:spcAft>
              <a:buClr>
                <a:srgbClr val="646363"/>
              </a:buClr>
              <a:buSzPts val="2100"/>
              <a:buFont typeface="Verdana"/>
              <a:buAutoNum type="arabicPeriod"/>
            </a:pPr>
            <a:r>
              <a:rPr lang="de-CH" sz="2100">
                <a:solidFill>
                  <a:srgbClr val="646363"/>
                </a:solidFill>
                <a:latin typeface="Verdana"/>
                <a:ea typeface="Verdana"/>
                <a:cs typeface="Verdana"/>
                <a:sym typeface="Verdana"/>
              </a:rPr>
              <a:t>Tasks and Algorithms / Models</a:t>
            </a:r>
            <a:endParaRPr sz="2100">
              <a:solidFill>
                <a:srgbClr val="646363"/>
              </a:solidFill>
              <a:latin typeface="Verdana"/>
              <a:ea typeface="Verdana"/>
              <a:cs typeface="Verdana"/>
              <a:sym typeface="Verdana"/>
            </a:endParaRPr>
          </a:p>
          <a:p>
            <a:pPr indent="-361950" lvl="0" marL="457200" rtl="0" algn="l">
              <a:lnSpc>
                <a:spcPct val="150000"/>
              </a:lnSpc>
              <a:spcBef>
                <a:spcPts val="0"/>
              </a:spcBef>
              <a:spcAft>
                <a:spcPts val="0"/>
              </a:spcAft>
              <a:buClr>
                <a:srgbClr val="646363"/>
              </a:buClr>
              <a:buSzPts val="2100"/>
              <a:buFont typeface="Verdana"/>
              <a:buAutoNum type="arabicPeriod"/>
            </a:pPr>
            <a:r>
              <a:rPr lang="de-CH" sz="2100">
                <a:solidFill>
                  <a:srgbClr val="646363"/>
                </a:solidFill>
                <a:latin typeface="Verdana"/>
                <a:ea typeface="Verdana"/>
                <a:cs typeface="Verdana"/>
                <a:sym typeface="Verdana"/>
              </a:rPr>
              <a:t>Performance Metrics</a:t>
            </a:r>
            <a:endParaRPr sz="2100">
              <a:solidFill>
                <a:srgbClr val="646363"/>
              </a:solidFill>
              <a:latin typeface="Verdana"/>
              <a:ea typeface="Verdana"/>
              <a:cs typeface="Verdana"/>
              <a:sym typeface="Verdana"/>
            </a:endParaRPr>
          </a:p>
          <a:p>
            <a:pPr indent="0" lvl="0" marL="0" rtl="0" algn="l">
              <a:lnSpc>
                <a:spcPct val="150000"/>
              </a:lnSpc>
              <a:spcBef>
                <a:spcPts val="0"/>
              </a:spcBef>
              <a:spcAft>
                <a:spcPts val="0"/>
              </a:spcAft>
              <a:buNone/>
            </a:pPr>
            <a:r>
              <a:t/>
            </a:r>
            <a:endParaRPr sz="2100">
              <a:solidFill>
                <a:srgbClr val="646363"/>
              </a:solidFill>
              <a:latin typeface="Verdana"/>
              <a:ea typeface="Verdana"/>
              <a:cs typeface="Verdana"/>
              <a:sym typeface="Verdana"/>
            </a:endParaRPr>
          </a:p>
          <a:p>
            <a:pPr indent="0" lvl="0" marL="0" rtl="0" algn="l">
              <a:lnSpc>
                <a:spcPct val="150000"/>
              </a:lnSpc>
              <a:spcBef>
                <a:spcPts val="0"/>
              </a:spcBef>
              <a:spcAft>
                <a:spcPts val="0"/>
              </a:spcAft>
              <a:buNone/>
            </a:pPr>
            <a:r>
              <a:rPr lang="de-CH" sz="2100">
                <a:solidFill>
                  <a:srgbClr val="646363"/>
                </a:solidFill>
                <a:latin typeface="Verdana"/>
                <a:ea typeface="Verdana"/>
                <a:cs typeface="Verdana"/>
                <a:sym typeface="Verdana"/>
              </a:rPr>
              <a:t>Each group gets one section and divides it into subsections </a:t>
            </a:r>
            <a:r>
              <a:rPr lang="de-CH" sz="2100">
                <a:solidFill>
                  <a:srgbClr val="646363"/>
                </a:solidFill>
                <a:latin typeface="Verdana"/>
                <a:ea typeface="Verdana"/>
                <a:cs typeface="Verdana"/>
                <a:sym typeface="Verdana"/>
              </a:rPr>
              <a:t>among</a:t>
            </a:r>
            <a:r>
              <a:rPr lang="de-CH" sz="2100">
                <a:solidFill>
                  <a:srgbClr val="646363"/>
                </a:solidFill>
                <a:latin typeface="Verdana"/>
                <a:ea typeface="Verdana"/>
                <a:cs typeface="Verdana"/>
                <a:sym typeface="Verdana"/>
              </a:rPr>
              <a:t> the group members. Each member works out slides (max 5-10 slides) and the group discusses internally their presentation (10+5 min). After the break we have the presentations</a:t>
            </a:r>
            <a:endParaRPr sz="2100">
              <a:solidFill>
                <a:srgbClr val="646363"/>
              </a:solidFill>
              <a:latin typeface="Verdana"/>
              <a:ea typeface="Verdana"/>
              <a:cs typeface="Verdana"/>
              <a:sym typeface="Verdana"/>
            </a:endParaRPr>
          </a:p>
        </p:txBody>
      </p:sp>
      <p:sp>
        <p:nvSpPr>
          <p:cNvPr id="168" name="Google Shape;168;p24"/>
          <p:cNvSpPr txBox="1"/>
          <p:nvPr/>
        </p:nvSpPr>
        <p:spPr>
          <a:xfrm>
            <a:off x="0" y="0"/>
            <a:ext cx="5936700" cy="954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2800">
              <a:solidFill>
                <a:srgbClr val="646363"/>
              </a:solidFill>
              <a:latin typeface="Arial"/>
              <a:ea typeface="Arial"/>
              <a:cs typeface="Arial"/>
              <a:sym typeface="Arial"/>
            </a:endParaRPr>
          </a:p>
          <a:p>
            <a:pPr indent="0" lvl="0" marL="0" marR="0" rtl="0" algn="l">
              <a:spcBef>
                <a:spcPts val="0"/>
              </a:spcBef>
              <a:spcAft>
                <a:spcPts val="0"/>
              </a:spcAft>
              <a:buNone/>
            </a:pPr>
            <a:r>
              <a:rPr lang="de-CH" sz="2800">
                <a:solidFill>
                  <a:srgbClr val="646363"/>
                </a:solidFill>
                <a:latin typeface="Arial"/>
                <a:ea typeface="Arial"/>
                <a:cs typeface="Arial"/>
                <a:sym typeface="Arial"/>
              </a:rPr>
              <a:t>	      </a:t>
            </a:r>
            <a:endParaRPr>
              <a:solidFill>
                <a:srgbClr val="646363"/>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2"/>
          <p:cNvSpPr txBox="1"/>
          <p:nvPr>
            <p:ph idx="1" type="body"/>
          </p:nvPr>
        </p:nvSpPr>
        <p:spPr>
          <a:xfrm>
            <a:off x="623450" y="1447800"/>
            <a:ext cx="113550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Semi-supervised learning:</a:t>
            </a:r>
            <a:endParaRPr/>
          </a:p>
          <a:p>
            <a:pPr indent="0" lvl="0" marL="0" rtl="0" algn="l">
              <a:spcBef>
                <a:spcPts val="1000"/>
              </a:spcBef>
              <a:spcAft>
                <a:spcPts val="0"/>
              </a:spcAft>
              <a:buNone/>
            </a:pPr>
            <a:r>
              <a:t/>
            </a:r>
            <a:endParaRPr sz="1400"/>
          </a:p>
          <a:p>
            <a:pPr indent="0" lvl="0" marL="0" rtl="0" algn="l">
              <a:spcBef>
                <a:spcPts val="1000"/>
              </a:spcBef>
              <a:spcAft>
                <a:spcPts val="0"/>
              </a:spcAft>
              <a:buNone/>
            </a:pPr>
            <a:r>
              <a:rPr lang="de-CH" sz="1800"/>
              <a:t>Uses </a:t>
            </a:r>
            <a:r>
              <a:rPr b="1" lang="de-CH" sz="1800"/>
              <a:t>a small amount of labeled data</a:t>
            </a:r>
            <a:r>
              <a:rPr lang="de-CH" sz="1800"/>
              <a:t> and </a:t>
            </a:r>
            <a:r>
              <a:rPr b="1" lang="de-CH" sz="1800"/>
              <a:t>a large amount of unlabeled data</a:t>
            </a:r>
            <a:r>
              <a:rPr lang="de-CH" sz="1800"/>
              <a:t> to train a machine learning model.</a:t>
            </a:r>
            <a:endParaRPr sz="1800"/>
          </a:p>
          <a:p>
            <a:pPr indent="0" lvl="0" marL="0" rtl="0" algn="l">
              <a:lnSpc>
                <a:spcPct val="115000"/>
              </a:lnSpc>
              <a:spcBef>
                <a:spcPts val="1200"/>
              </a:spcBef>
              <a:spcAft>
                <a:spcPts val="0"/>
              </a:spcAft>
              <a:buClr>
                <a:schemeClr val="dk1"/>
              </a:buClr>
              <a:buSzPts val="1100"/>
              <a:buFont typeface="Arial"/>
              <a:buNone/>
            </a:pPr>
            <a:r>
              <a:rPr b="1" lang="de-CH" sz="1800"/>
              <a:t>How does it work?</a:t>
            </a:r>
            <a:endParaRPr b="1" sz="1800"/>
          </a:p>
          <a:p>
            <a:pPr indent="0" lvl="0" marL="0" rtl="0" algn="l">
              <a:lnSpc>
                <a:spcPct val="115000"/>
              </a:lnSpc>
              <a:spcBef>
                <a:spcPts val="1200"/>
              </a:spcBef>
              <a:spcAft>
                <a:spcPts val="0"/>
              </a:spcAft>
              <a:buNone/>
            </a:pPr>
            <a:r>
              <a:rPr b="1" lang="de-CH" sz="1800"/>
              <a:t>Assumptions</a:t>
            </a:r>
            <a:r>
              <a:rPr lang="de-CH" sz="1800"/>
              <a:t>:</a:t>
            </a:r>
            <a:endParaRPr sz="1800"/>
          </a:p>
          <a:p>
            <a:pPr indent="-342900" lvl="0" marL="457200" rtl="0" algn="l">
              <a:lnSpc>
                <a:spcPct val="115000"/>
              </a:lnSpc>
              <a:spcBef>
                <a:spcPts val="1200"/>
              </a:spcBef>
              <a:spcAft>
                <a:spcPts val="0"/>
              </a:spcAft>
              <a:buSzPts val="1800"/>
              <a:buFont typeface="Arial"/>
              <a:buChar char="●"/>
            </a:pPr>
            <a:r>
              <a:rPr b="1" lang="de-CH" sz="1800"/>
              <a:t>Smoothness</a:t>
            </a:r>
            <a:r>
              <a:rPr lang="de-CH" sz="1800"/>
              <a:t>: Nearby points likely share the same label.</a:t>
            </a:r>
            <a:endParaRPr sz="1800"/>
          </a:p>
          <a:p>
            <a:pPr indent="-342900" lvl="0" marL="457200" rtl="0" algn="l">
              <a:lnSpc>
                <a:spcPct val="115000"/>
              </a:lnSpc>
              <a:spcBef>
                <a:spcPts val="0"/>
              </a:spcBef>
              <a:spcAft>
                <a:spcPts val="0"/>
              </a:spcAft>
              <a:buSzPts val="1800"/>
              <a:buFont typeface="Arial"/>
              <a:buChar char="●"/>
            </a:pPr>
            <a:r>
              <a:rPr b="1" lang="de-CH" sz="1800"/>
              <a:t>Clusters</a:t>
            </a:r>
            <a:r>
              <a:rPr lang="de-CH" sz="1800"/>
              <a:t>: Data naturally forms groups, and points in the same group share labels.</a:t>
            </a:r>
            <a:endParaRPr sz="1800"/>
          </a:p>
          <a:p>
            <a:pPr indent="-342900" lvl="0" marL="457200" rtl="0" algn="l">
              <a:lnSpc>
                <a:spcPct val="115000"/>
              </a:lnSpc>
              <a:spcBef>
                <a:spcPts val="0"/>
              </a:spcBef>
              <a:spcAft>
                <a:spcPts val="0"/>
              </a:spcAft>
              <a:buSzPts val="1800"/>
              <a:buFont typeface="Arial"/>
              <a:buChar char="●"/>
            </a:pPr>
            <a:r>
              <a:rPr b="1" lang="de-CH" sz="1800"/>
              <a:t>Manifold</a:t>
            </a:r>
            <a:r>
              <a:rPr lang="de-CH" sz="1800"/>
              <a:t>: Data lies on a lower-dimensional structure, and labels are consistent within this structure.</a:t>
            </a:r>
            <a:endParaRPr sz="1800"/>
          </a:p>
          <a:p>
            <a:pPr indent="0" lvl="0" marL="0" rtl="0" algn="l">
              <a:lnSpc>
                <a:spcPct val="115000"/>
              </a:lnSpc>
              <a:spcBef>
                <a:spcPts val="1200"/>
              </a:spcBef>
              <a:spcAft>
                <a:spcPts val="0"/>
              </a:spcAft>
              <a:buNone/>
            </a:pPr>
            <a:r>
              <a:rPr b="1" lang="de-CH" sz="1800"/>
              <a:t>Techniques</a:t>
            </a:r>
            <a:r>
              <a:rPr lang="de-CH" sz="1800"/>
              <a:t>:</a:t>
            </a:r>
            <a:endParaRPr sz="1800"/>
          </a:p>
          <a:p>
            <a:pPr indent="-342900" lvl="0" marL="457200" rtl="0" algn="l">
              <a:lnSpc>
                <a:spcPct val="115000"/>
              </a:lnSpc>
              <a:spcBef>
                <a:spcPts val="1200"/>
              </a:spcBef>
              <a:spcAft>
                <a:spcPts val="0"/>
              </a:spcAft>
              <a:buSzPts val="1800"/>
              <a:buFont typeface="Arial"/>
              <a:buChar char="●"/>
            </a:pPr>
            <a:r>
              <a:rPr b="1" lang="de-CH" sz="1800"/>
              <a:t>Self-training</a:t>
            </a:r>
            <a:r>
              <a:rPr lang="de-CH" sz="1800"/>
              <a:t>: Use the model to predict labels for unlabeled data, then retrain with these "pseudo-labels."</a:t>
            </a:r>
            <a:endParaRPr sz="1800"/>
          </a:p>
          <a:p>
            <a:pPr indent="-342900" lvl="0" marL="457200" rtl="0" algn="l">
              <a:lnSpc>
                <a:spcPct val="115000"/>
              </a:lnSpc>
              <a:spcBef>
                <a:spcPts val="0"/>
              </a:spcBef>
              <a:spcAft>
                <a:spcPts val="0"/>
              </a:spcAft>
              <a:buSzPts val="1800"/>
              <a:buFont typeface="Arial"/>
              <a:buChar char="●"/>
            </a:pPr>
            <a:r>
              <a:rPr b="1" lang="de-CH" sz="1800"/>
              <a:t>Graph-based</a:t>
            </a:r>
            <a:r>
              <a:rPr lang="de-CH" sz="1800"/>
              <a:t>: Spread labels from labeled to unlabeled points based on their similarity.</a:t>
            </a:r>
            <a:endParaRPr sz="1800"/>
          </a:p>
          <a:p>
            <a:pPr indent="-342900" lvl="0" marL="457200" rtl="0" algn="l">
              <a:lnSpc>
                <a:spcPct val="115000"/>
              </a:lnSpc>
              <a:spcBef>
                <a:spcPts val="0"/>
              </a:spcBef>
              <a:spcAft>
                <a:spcPts val="0"/>
              </a:spcAft>
              <a:buSzPts val="1800"/>
              <a:buFont typeface="Arial"/>
              <a:buChar char="●"/>
            </a:pPr>
            <a:r>
              <a:rPr b="1" lang="de-CH" sz="1800"/>
              <a:t>Consistency Regularization</a:t>
            </a:r>
            <a:r>
              <a:rPr lang="de-CH" sz="1800"/>
              <a:t>: Ensure predictions remain stable when data is slightly altered.</a:t>
            </a:r>
            <a:endParaRPr sz="1800"/>
          </a:p>
          <a:p>
            <a:pPr indent="0" lvl="0" marL="0" rtl="0" algn="l">
              <a:spcBef>
                <a:spcPts val="1200"/>
              </a:spcBef>
              <a:spcAft>
                <a:spcPts val="0"/>
              </a:spcAft>
              <a:buNone/>
            </a:pPr>
            <a:r>
              <a:t/>
            </a:r>
            <a:endParaRPr sz="1800"/>
          </a:p>
          <a:p>
            <a:pPr indent="0" lvl="0" marL="0" rtl="0" algn="l">
              <a:spcBef>
                <a:spcPts val="1000"/>
              </a:spcBef>
              <a:spcAft>
                <a:spcPts val="0"/>
              </a:spcAft>
              <a:buNone/>
            </a:pPr>
            <a:r>
              <a:t/>
            </a:r>
            <a:endParaRPr/>
          </a:p>
        </p:txBody>
      </p:sp>
      <p:sp>
        <p:nvSpPr>
          <p:cNvPr id="324" name="Google Shape;324;p42"/>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Machine Learning Definition and Learning Paradigms</a:t>
            </a:r>
            <a:endParaRPr/>
          </a:p>
        </p:txBody>
      </p:sp>
      <p:sp>
        <p:nvSpPr>
          <p:cNvPr id="325" name="Google Shape;325;p4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3"/>
          <p:cNvSpPr txBox="1"/>
          <p:nvPr>
            <p:ph idx="1" type="body"/>
          </p:nvPr>
        </p:nvSpPr>
        <p:spPr>
          <a:xfrm>
            <a:off x="1071880" y="17135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Semi-supervised learning:</a:t>
            </a:r>
            <a:endParaRPr/>
          </a:p>
          <a:p>
            <a:pPr indent="0" lvl="0" marL="0" rtl="0" algn="l">
              <a:spcBef>
                <a:spcPts val="1000"/>
              </a:spcBef>
              <a:spcAft>
                <a:spcPts val="0"/>
              </a:spcAft>
              <a:buNone/>
            </a:pPr>
            <a:r>
              <a:t/>
            </a:r>
            <a:endParaRPr sz="1100"/>
          </a:p>
          <a:p>
            <a:pPr indent="0" lvl="0" marL="0" rtl="0" algn="l">
              <a:lnSpc>
                <a:spcPct val="115000"/>
              </a:lnSpc>
              <a:spcBef>
                <a:spcPts val="1200"/>
              </a:spcBef>
              <a:spcAft>
                <a:spcPts val="0"/>
              </a:spcAft>
              <a:buNone/>
            </a:pPr>
            <a:r>
              <a:rPr b="1" lang="de-CH" sz="1800"/>
              <a:t>Applications</a:t>
            </a:r>
            <a:endParaRPr b="1" sz="1800"/>
          </a:p>
          <a:p>
            <a:pPr indent="-342900" lvl="0" marL="457200" rtl="0" algn="l">
              <a:lnSpc>
                <a:spcPct val="115000"/>
              </a:lnSpc>
              <a:spcBef>
                <a:spcPts val="1200"/>
              </a:spcBef>
              <a:spcAft>
                <a:spcPts val="0"/>
              </a:spcAft>
              <a:buSzPts val="1800"/>
              <a:buFont typeface="Arial"/>
              <a:buChar char="●"/>
            </a:pPr>
            <a:r>
              <a:rPr b="1" lang="de-CH" sz="1800"/>
              <a:t>Medical Imaging</a:t>
            </a:r>
            <a:r>
              <a:rPr lang="de-CH" sz="1800"/>
              <a:t>: Predicting diseases with limited labeled scans.</a:t>
            </a:r>
            <a:endParaRPr sz="1800"/>
          </a:p>
          <a:p>
            <a:pPr indent="-342900" lvl="0" marL="457200" rtl="0" algn="l">
              <a:lnSpc>
                <a:spcPct val="115000"/>
              </a:lnSpc>
              <a:spcBef>
                <a:spcPts val="0"/>
              </a:spcBef>
              <a:spcAft>
                <a:spcPts val="0"/>
              </a:spcAft>
              <a:buSzPts val="1800"/>
              <a:buFont typeface="Arial"/>
              <a:buChar char="●"/>
            </a:pPr>
            <a:r>
              <a:rPr b="1" lang="de-CH" sz="1800"/>
              <a:t>Speech Recognition</a:t>
            </a:r>
            <a:r>
              <a:rPr lang="de-CH" sz="1800"/>
              <a:t>: Transcribing audio with minimal labeled data.</a:t>
            </a:r>
            <a:endParaRPr sz="1800"/>
          </a:p>
          <a:p>
            <a:pPr indent="-342900" lvl="0" marL="457200" rtl="0" algn="l">
              <a:lnSpc>
                <a:spcPct val="115000"/>
              </a:lnSpc>
              <a:spcBef>
                <a:spcPts val="0"/>
              </a:spcBef>
              <a:spcAft>
                <a:spcPts val="0"/>
              </a:spcAft>
              <a:buSzPts val="1800"/>
              <a:buFont typeface="Arial"/>
              <a:buChar char="●"/>
            </a:pPr>
            <a:r>
              <a:rPr b="1" lang="de-CH" sz="1800"/>
              <a:t>Fraud Detection</a:t>
            </a:r>
            <a:r>
              <a:rPr lang="de-CH" sz="1800"/>
              <a:t>: Identifying fraud with a few known examples.</a:t>
            </a:r>
            <a:endParaRPr sz="1800"/>
          </a:p>
          <a:p>
            <a:pPr indent="-342900" lvl="0" marL="457200" rtl="0" algn="l">
              <a:lnSpc>
                <a:spcPct val="115000"/>
              </a:lnSpc>
              <a:spcBef>
                <a:spcPts val="0"/>
              </a:spcBef>
              <a:spcAft>
                <a:spcPts val="0"/>
              </a:spcAft>
              <a:buSzPts val="1800"/>
              <a:buFont typeface="Arial"/>
              <a:buChar char="●"/>
            </a:pPr>
            <a:r>
              <a:rPr b="1" lang="de-CH" sz="1800"/>
              <a:t>Image Classification</a:t>
            </a:r>
            <a:r>
              <a:rPr lang="de-CH" sz="1800"/>
              <a:t>: Training with limited labeled photos.</a:t>
            </a:r>
            <a:endParaRPr sz="1800"/>
          </a:p>
          <a:p>
            <a:pPr indent="0" lvl="0" marL="914400" rtl="0" algn="l">
              <a:lnSpc>
                <a:spcPct val="115000"/>
              </a:lnSpc>
              <a:spcBef>
                <a:spcPts val="1200"/>
              </a:spcBef>
              <a:spcAft>
                <a:spcPts val="0"/>
              </a:spcAft>
              <a:buNone/>
            </a:pPr>
            <a:r>
              <a:rPr b="1" lang="de-CH" sz="1800"/>
              <a:t>Example In image classification:</a:t>
            </a:r>
            <a:endParaRPr b="1" sz="1800"/>
          </a:p>
          <a:p>
            <a:pPr indent="-342900" lvl="0" marL="1371600" rtl="0" algn="l">
              <a:lnSpc>
                <a:spcPct val="115000"/>
              </a:lnSpc>
              <a:spcBef>
                <a:spcPts val="1200"/>
              </a:spcBef>
              <a:spcAft>
                <a:spcPts val="0"/>
              </a:spcAft>
              <a:buSzPts val="1800"/>
              <a:buFont typeface="Arial"/>
              <a:buChar char="●"/>
            </a:pPr>
            <a:r>
              <a:rPr lang="de-CH" sz="1800"/>
              <a:t>Train on a few labeled images.</a:t>
            </a:r>
            <a:endParaRPr sz="1800"/>
          </a:p>
          <a:p>
            <a:pPr indent="-342900" lvl="0" marL="1371600" rtl="0" algn="l">
              <a:lnSpc>
                <a:spcPct val="115000"/>
              </a:lnSpc>
              <a:spcBef>
                <a:spcPts val="0"/>
              </a:spcBef>
              <a:spcAft>
                <a:spcPts val="0"/>
              </a:spcAft>
              <a:buSzPts val="1800"/>
              <a:buFont typeface="Arial"/>
              <a:buChar char="●"/>
            </a:pPr>
            <a:r>
              <a:rPr lang="de-CH" sz="1800"/>
              <a:t>Use the model to confidently label additional images.</a:t>
            </a:r>
            <a:endParaRPr sz="1800"/>
          </a:p>
          <a:p>
            <a:pPr indent="-342900" lvl="0" marL="1371600" rtl="0" algn="l">
              <a:lnSpc>
                <a:spcPct val="115000"/>
              </a:lnSpc>
              <a:spcBef>
                <a:spcPts val="0"/>
              </a:spcBef>
              <a:spcAft>
                <a:spcPts val="0"/>
              </a:spcAft>
              <a:buSzPts val="1800"/>
              <a:buFont typeface="Arial"/>
              <a:buChar char="●"/>
            </a:pPr>
            <a:r>
              <a:rPr lang="de-CH" sz="1800"/>
              <a:t>Retrain using these new pseudo-labels for better accuracy.</a:t>
            </a:r>
            <a:endParaRPr sz="1800"/>
          </a:p>
        </p:txBody>
      </p:sp>
      <p:sp>
        <p:nvSpPr>
          <p:cNvPr id="332" name="Google Shape;332;p4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Machine Learning Definition and Learning Paradigms</a:t>
            </a:r>
            <a:endParaRPr/>
          </a:p>
        </p:txBody>
      </p:sp>
      <p:sp>
        <p:nvSpPr>
          <p:cNvPr id="333" name="Google Shape;333;p4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4"/>
          <p:cNvSpPr txBox="1"/>
          <p:nvPr>
            <p:ph idx="1" type="body"/>
          </p:nvPr>
        </p:nvSpPr>
        <p:spPr>
          <a:xfrm>
            <a:off x="1020780" y="162155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Reinforcement learning:</a:t>
            </a:r>
            <a:endParaRPr/>
          </a:p>
          <a:p>
            <a:pPr indent="0" lvl="0" marL="0" rtl="0" algn="l">
              <a:spcBef>
                <a:spcPts val="1000"/>
              </a:spcBef>
              <a:spcAft>
                <a:spcPts val="0"/>
              </a:spcAft>
              <a:buNone/>
            </a:pPr>
            <a:r>
              <a:t/>
            </a:r>
            <a:endParaRPr sz="1400"/>
          </a:p>
          <a:p>
            <a:pPr indent="0" lvl="0" marL="0" rtl="0" algn="l">
              <a:spcBef>
                <a:spcPts val="1000"/>
              </a:spcBef>
              <a:spcAft>
                <a:spcPts val="0"/>
              </a:spcAft>
              <a:buNone/>
            </a:pPr>
            <a:r>
              <a:rPr lang="de-CH" sz="1800"/>
              <a:t>Agent learns to make decisions by interacting with an environment and discovers what actions yield the highest rewards through </a:t>
            </a:r>
            <a:r>
              <a:rPr b="1" lang="de-CH" sz="1800"/>
              <a:t>trial and error</a:t>
            </a:r>
            <a:r>
              <a:rPr lang="de-CH" sz="1800"/>
              <a:t> - an environment driven approach.</a:t>
            </a:r>
            <a:endParaRPr sz="1800"/>
          </a:p>
          <a:p>
            <a:pPr indent="0" lvl="0" marL="0" rtl="0" algn="l">
              <a:spcBef>
                <a:spcPts val="1000"/>
              </a:spcBef>
              <a:spcAft>
                <a:spcPts val="0"/>
              </a:spcAft>
              <a:buNone/>
            </a:pPr>
            <a:r>
              <a:t/>
            </a:r>
            <a:endParaRPr sz="1800"/>
          </a:p>
          <a:p>
            <a:pPr indent="0" lvl="0" marL="0" rtl="0" algn="l">
              <a:spcBef>
                <a:spcPts val="1000"/>
              </a:spcBef>
              <a:spcAft>
                <a:spcPts val="0"/>
              </a:spcAft>
              <a:buNone/>
            </a:pPr>
            <a:r>
              <a:rPr lang="de-CH" sz="1800"/>
              <a:t>An RL problem typically includes four elements such as Agent, Environment, Rewards, and Policy:</a:t>
            </a:r>
            <a:endParaRPr sz="1800"/>
          </a:p>
          <a:p>
            <a:pPr indent="0" lvl="0" marL="0" rtl="0" algn="l">
              <a:spcBef>
                <a:spcPts val="1000"/>
              </a:spcBef>
              <a:spcAft>
                <a:spcPts val="0"/>
              </a:spcAft>
              <a:buNone/>
            </a:pPr>
            <a:r>
              <a:rPr lang="de-CH" sz="1800"/>
              <a:t>The agent observes a state, takes an action, receives a reward, and transitions to a new state.</a:t>
            </a:r>
            <a:endParaRPr b="1" sz="1800"/>
          </a:p>
          <a:p>
            <a:pPr indent="0" lvl="0" marL="0" rtl="0" algn="l">
              <a:lnSpc>
                <a:spcPct val="115000"/>
              </a:lnSpc>
              <a:spcBef>
                <a:spcPts val="1200"/>
              </a:spcBef>
              <a:spcAft>
                <a:spcPts val="0"/>
              </a:spcAft>
              <a:buNone/>
            </a:pPr>
            <a:r>
              <a:t/>
            </a:r>
            <a:endParaRPr b="1" sz="1800"/>
          </a:p>
          <a:p>
            <a:pPr indent="0" lvl="0" marL="0" rtl="0" algn="l">
              <a:lnSpc>
                <a:spcPct val="115000"/>
              </a:lnSpc>
              <a:spcBef>
                <a:spcPts val="1200"/>
              </a:spcBef>
              <a:spcAft>
                <a:spcPts val="0"/>
              </a:spcAft>
              <a:buNone/>
            </a:pPr>
            <a:r>
              <a:rPr b="1" lang="de-CH" sz="1800"/>
              <a:t>Why use it?</a:t>
            </a:r>
            <a:endParaRPr b="1" sz="1800"/>
          </a:p>
          <a:p>
            <a:pPr indent="-342900" lvl="0" marL="457200" rtl="0" algn="l">
              <a:lnSpc>
                <a:spcPct val="115000"/>
              </a:lnSpc>
              <a:spcBef>
                <a:spcPts val="1200"/>
              </a:spcBef>
              <a:spcAft>
                <a:spcPts val="0"/>
              </a:spcAft>
              <a:buSzPts val="1800"/>
              <a:buFont typeface="Arial"/>
              <a:buChar char="●"/>
            </a:pPr>
            <a:r>
              <a:rPr lang="de-CH" sz="1800"/>
              <a:t>Suitable for problems where outcomes depend on sequential decisions.</a:t>
            </a:r>
            <a:endParaRPr sz="1800"/>
          </a:p>
          <a:p>
            <a:pPr indent="-342900" lvl="0" marL="457200" rtl="0" algn="l">
              <a:lnSpc>
                <a:spcPct val="115000"/>
              </a:lnSpc>
              <a:spcBef>
                <a:spcPts val="0"/>
              </a:spcBef>
              <a:spcAft>
                <a:spcPts val="0"/>
              </a:spcAft>
              <a:buSzPts val="1800"/>
              <a:buFont typeface="Arial"/>
              <a:buChar char="●"/>
            </a:pPr>
            <a:r>
              <a:rPr lang="de-CH" sz="1800"/>
              <a:t>Effective in dynamic environments with delayed rewards.</a:t>
            </a:r>
            <a:endParaRPr sz="1800"/>
          </a:p>
          <a:p>
            <a:pPr indent="0" lvl="0" marL="0" rtl="0" algn="l">
              <a:spcBef>
                <a:spcPts val="1200"/>
              </a:spcBef>
              <a:spcAft>
                <a:spcPts val="0"/>
              </a:spcAft>
              <a:buNone/>
            </a:pPr>
            <a:br>
              <a:rPr lang="de-CH" sz="1800"/>
            </a:br>
            <a:endParaRPr sz="1800"/>
          </a:p>
        </p:txBody>
      </p:sp>
      <p:sp>
        <p:nvSpPr>
          <p:cNvPr id="340" name="Google Shape;340;p4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Machine Learning Definition and Learning Paradigms</a:t>
            </a:r>
            <a:endParaRPr/>
          </a:p>
        </p:txBody>
      </p:sp>
      <p:sp>
        <p:nvSpPr>
          <p:cNvPr id="341" name="Google Shape;341;p4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5"/>
          <p:cNvSpPr txBox="1"/>
          <p:nvPr>
            <p:ph idx="1" type="body"/>
          </p:nvPr>
        </p:nvSpPr>
        <p:spPr>
          <a:xfrm>
            <a:off x="1071880" y="19077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Reinforcement learning:</a:t>
            </a:r>
            <a:endParaRPr/>
          </a:p>
          <a:p>
            <a:pPr indent="0" lvl="0" marL="0" rtl="0" algn="l">
              <a:spcBef>
                <a:spcPts val="1000"/>
              </a:spcBef>
              <a:spcAft>
                <a:spcPts val="0"/>
              </a:spcAft>
              <a:buNone/>
            </a:pPr>
            <a:r>
              <a:rPr b="1" lang="de-CH" sz="1800"/>
              <a:t>Key Methods</a:t>
            </a:r>
            <a:endParaRPr b="1" sz="1800"/>
          </a:p>
          <a:p>
            <a:pPr indent="-342900" lvl="0" marL="457200" rtl="0" algn="l">
              <a:lnSpc>
                <a:spcPct val="115000"/>
              </a:lnSpc>
              <a:spcBef>
                <a:spcPts val="1200"/>
              </a:spcBef>
              <a:spcAft>
                <a:spcPts val="0"/>
              </a:spcAft>
              <a:buSzPts val="1800"/>
              <a:buFont typeface="Arial"/>
              <a:buChar char="●"/>
            </a:pPr>
            <a:r>
              <a:rPr b="1" lang="de-CH" sz="1800"/>
              <a:t>Model-Free RL</a:t>
            </a:r>
            <a:r>
              <a:rPr lang="de-CH" sz="1800"/>
              <a:t>: Learns directly from experience (e.g., Q-Learning, Deep Q-Networks).</a:t>
            </a:r>
            <a:endParaRPr sz="1800"/>
          </a:p>
          <a:p>
            <a:pPr indent="-342900" lvl="0" marL="457200" rtl="0" algn="l">
              <a:lnSpc>
                <a:spcPct val="115000"/>
              </a:lnSpc>
              <a:spcBef>
                <a:spcPts val="0"/>
              </a:spcBef>
              <a:spcAft>
                <a:spcPts val="0"/>
              </a:spcAft>
              <a:buSzPts val="1800"/>
              <a:buFont typeface="Arial"/>
              <a:buChar char="●"/>
            </a:pPr>
            <a:r>
              <a:rPr b="1" lang="de-CH" sz="1800"/>
              <a:t>Model-Based RL</a:t>
            </a:r>
            <a:r>
              <a:rPr lang="de-CH" sz="1800"/>
              <a:t>: Builds a model of the environment and uses it for planning.</a:t>
            </a:r>
            <a:endParaRPr sz="1800"/>
          </a:p>
          <a:p>
            <a:pPr indent="-342900" lvl="0" marL="457200" rtl="0" algn="l">
              <a:lnSpc>
                <a:spcPct val="115000"/>
              </a:lnSpc>
              <a:spcBef>
                <a:spcPts val="0"/>
              </a:spcBef>
              <a:spcAft>
                <a:spcPts val="0"/>
              </a:spcAft>
              <a:buSzPts val="1800"/>
              <a:buFont typeface="Arial"/>
              <a:buChar char="●"/>
            </a:pPr>
            <a:r>
              <a:rPr b="1" lang="de-CH" sz="1800"/>
              <a:t>Policy-Based RL</a:t>
            </a:r>
            <a:r>
              <a:rPr lang="de-CH" sz="1800"/>
              <a:t>: Directly optimizes the policy (e.g., REINFORCE, Proximal Policy Optimization).</a:t>
            </a:r>
            <a:endParaRPr sz="1800"/>
          </a:p>
          <a:p>
            <a:pPr indent="0" lvl="0" marL="0" rtl="0" algn="l">
              <a:lnSpc>
                <a:spcPct val="115000"/>
              </a:lnSpc>
              <a:spcBef>
                <a:spcPts val="1200"/>
              </a:spcBef>
              <a:spcAft>
                <a:spcPts val="0"/>
              </a:spcAft>
              <a:buNone/>
            </a:pPr>
            <a:r>
              <a:rPr b="1" lang="de-CH" sz="1800"/>
              <a:t>Applications</a:t>
            </a:r>
            <a:endParaRPr b="1" sz="1800"/>
          </a:p>
          <a:p>
            <a:pPr indent="-342900" lvl="0" marL="457200" rtl="0" algn="l">
              <a:lnSpc>
                <a:spcPct val="115000"/>
              </a:lnSpc>
              <a:spcBef>
                <a:spcPts val="1200"/>
              </a:spcBef>
              <a:spcAft>
                <a:spcPts val="0"/>
              </a:spcAft>
              <a:buSzPts val="1800"/>
              <a:buFont typeface="Arial"/>
              <a:buChar char="●"/>
            </a:pPr>
            <a:r>
              <a:rPr b="1" lang="de-CH" sz="1800"/>
              <a:t>Gaming</a:t>
            </a:r>
            <a:r>
              <a:rPr lang="de-CH" sz="1800"/>
              <a:t>: AlphaGo, OpenAI’s Dota 2 bot.</a:t>
            </a:r>
            <a:endParaRPr sz="1800"/>
          </a:p>
          <a:p>
            <a:pPr indent="-342900" lvl="0" marL="457200" rtl="0" algn="l">
              <a:lnSpc>
                <a:spcPct val="115000"/>
              </a:lnSpc>
              <a:spcBef>
                <a:spcPts val="0"/>
              </a:spcBef>
              <a:spcAft>
                <a:spcPts val="0"/>
              </a:spcAft>
              <a:buSzPts val="1800"/>
              <a:buFont typeface="Arial"/>
              <a:buChar char="●"/>
            </a:pPr>
            <a:r>
              <a:rPr b="1" lang="de-CH" sz="1800"/>
              <a:t>Robotics</a:t>
            </a:r>
            <a:r>
              <a:rPr lang="de-CH" sz="1800"/>
              <a:t>: Learning to walk, grasp objects, or navigate.</a:t>
            </a:r>
            <a:endParaRPr sz="1800"/>
          </a:p>
          <a:p>
            <a:pPr indent="-342900" lvl="0" marL="457200" rtl="0" algn="l">
              <a:lnSpc>
                <a:spcPct val="115000"/>
              </a:lnSpc>
              <a:spcBef>
                <a:spcPts val="0"/>
              </a:spcBef>
              <a:spcAft>
                <a:spcPts val="0"/>
              </a:spcAft>
              <a:buSzPts val="1800"/>
              <a:buFont typeface="Arial"/>
              <a:buChar char="●"/>
            </a:pPr>
            <a:r>
              <a:rPr b="1" lang="de-CH" sz="1800"/>
              <a:t>Autonomous Vehicles</a:t>
            </a:r>
            <a:r>
              <a:rPr lang="de-CH" sz="1800"/>
              <a:t>: Decision-making in dynamic traffic environments.</a:t>
            </a:r>
            <a:endParaRPr sz="1800"/>
          </a:p>
          <a:p>
            <a:pPr indent="-342900" lvl="0" marL="457200" rtl="0" algn="l">
              <a:lnSpc>
                <a:spcPct val="115000"/>
              </a:lnSpc>
              <a:spcBef>
                <a:spcPts val="0"/>
              </a:spcBef>
              <a:spcAft>
                <a:spcPts val="0"/>
              </a:spcAft>
              <a:buSzPts val="1800"/>
              <a:buFont typeface="Arial"/>
              <a:buChar char="●"/>
            </a:pPr>
            <a:r>
              <a:rPr b="1" lang="de-CH" sz="1800"/>
              <a:t>Healthcare</a:t>
            </a:r>
            <a:r>
              <a:rPr lang="de-CH" sz="1800"/>
              <a:t>: Optimizing treatment plans.</a:t>
            </a:r>
            <a:endParaRPr sz="1800"/>
          </a:p>
          <a:p>
            <a:pPr indent="-342900" lvl="0" marL="457200" rtl="0" algn="l">
              <a:lnSpc>
                <a:spcPct val="115000"/>
              </a:lnSpc>
              <a:spcBef>
                <a:spcPts val="0"/>
              </a:spcBef>
              <a:spcAft>
                <a:spcPts val="0"/>
              </a:spcAft>
              <a:buSzPts val="1800"/>
              <a:buFont typeface="Arial"/>
              <a:buChar char="●"/>
            </a:pPr>
            <a:r>
              <a:rPr b="1" lang="de-CH" sz="1800"/>
              <a:t>Finance</a:t>
            </a:r>
            <a:r>
              <a:rPr lang="de-CH" sz="1800"/>
              <a:t>: Portfolio optimization, trading strategies.</a:t>
            </a:r>
            <a:endParaRPr sz="1800"/>
          </a:p>
          <a:p>
            <a:pPr indent="0" lvl="0" marL="0" rtl="0" algn="l">
              <a:spcBef>
                <a:spcPts val="1200"/>
              </a:spcBef>
              <a:spcAft>
                <a:spcPts val="0"/>
              </a:spcAft>
              <a:buClr>
                <a:schemeClr val="dk1"/>
              </a:buClr>
              <a:buSzPts val="1100"/>
              <a:buFont typeface="Arial"/>
              <a:buNone/>
            </a:pPr>
            <a:r>
              <a:t/>
            </a:r>
            <a:endParaRPr/>
          </a:p>
          <a:p>
            <a:pPr indent="0" lvl="0" marL="0" rtl="0" algn="l">
              <a:spcBef>
                <a:spcPts val="1000"/>
              </a:spcBef>
              <a:spcAft>
                <a:spcPts val="0"/>
              </a:spcAft>
              <a:buNone/>
            </a:pPr>
            <a:r>
              <a:t/>
            </a:r>
            <a:endParaRPr/>
          </a:p>
        </p:txBody>
      </p:sp>
      <p:sp>
        <p:nvSpPr>
          <p:cNvPr id="348" name="Google Shape;348;p4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Machine Learning Definition and Learning Paradigms</a:t>
            </a:r>
            <a:endParaRPr/>
          </a:p>
        </p:txBody>
      </p:sp>
      <p:sp>
        <p:nvSpPr>
          <p:cNvPr id="349" name="Google Shape;349;p4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6"/>
          <p:cNvSpPr txBox="1"/>
          <p:nvPr>
            <p:ph idx="1" type="body"/>
          </p:nvPr>
        </p:nvSpPr>
        <p:spPr>
          <a:xfrm>
            <a:off x="1071875" y="1447800"/>
            <a:ext cx="10515600" cy="4389300"/>
          </a:xfrm>
          <a:prstGeom prst="rect">
            <a:avLst/>
          </a:prstGeom>
        </p:spPr>
        <p:txBody>
          <a:bodyPr anchorCtr="0" anchor="t" bIns="45700" lIns="91425" spcFirstLastPara="1" rIns="91425" wrap="square" tIns="45700">
            <a:noAutofit/>
          </a:bodyPr>
          <a:lstStyle/>
          <a:p>
            <a:pPr indent="0" lvl="0" marL="0" rtl="0" algn="l">
              <a:lnSpc>
                <a:spcPct val="115000"/>
              </a:lnSpc>
              <a:spcBef>
                <a:spcPts val="1400"/>
              </a:spcBef>
              <a:spcAft>
                <a:spcPts val="0"/>
              </a:spcAft>
              <a:buNone/>
            </a:pPr>
            <a:r>
              <a:t/>
            </a:r>
            <a:endParaRPr b="1" sz="1300"/>
          </a:p>
          <a:p>
            <a:pPr indent="0" lvl="0" marL="0" rtl="0" algn="l">
              <a:lnSpc>
                <a:spcPct val="115000"/>
              </a:lnSpc>
              <a:spcBef>
                <a:spcPts val="1400"/>
              </a:spcBef>
              <a:spcAft>
                <a:spcPts val="0"/>
              </a:spcAft>
              <a:buNone/>
            </a:pPr>
            <a:r>
              <a:rPr b="1" lang="de-CH" sz="2000"/>
              <a:t>Key Machine Learning Tasks:</a:t>
            </a:r>
            <a:endParaRPr b="1" sz="2000"/>
          </a:p>
          <a:p>
            <a:pPr indent="-323850" lvl="0" marL="457200" rtl="0" algn="l">
              <a:lnSpc>
                <a:spcPct val="150000"/>
              </a:lnSpc>
              <a:spcBef>
                <a:spcPts val="1200"/>
              </a:spcBef>
              <a:spcAft>
                <a:spcPts val="0"/>
              </a:spcAft>
              <a:buSzPts val="1500"/>
              <a:buFont typeface="Arial"/>
              <a:buChar char="●"/>
            </a:pPr>
            <a:r>
              <a:rPr b="1" lang="de-CH" sz="1500"/>
              <a:t>Classification</a:t>
            </a:r>
            <a:r>
              <a:rPr lang="de-CH" sz="1500"/>
              <a:t>: Predicts the class label (category) for given input data.</a:t>
            </a:r>
            <a:endParaRPr sz="1500"/>
          </a:p>
          <a:p>
            <a:pPr indent="-323850" lvl="0" marL="457200" rtl="0" algn="l">
              <a:lnSpc>
                <a:spcPct val="150000"/>
              </a:lnSpc>
              <a:spcBef>
                <a:spcPts val="0"/>
              </a:spcBef>
              <a:spcAft>
                <a:spcPts val="0"/>
              </a:spcAft>
              <a:buSzPts val="1500"/>
              <a:buFont typeface="Arial"/>
              <a:buChar char="●"/>
            </a:pPr>
            <a:r>
              <a:rPr b="1" lang="de-CH" sz="1500"/>
              <a:t>Regression</a:t>
            </a:r>
            <a:r>
              <a:rPr lang="de-CH" sz="1500"/>
              <a:t>: Predicts continuous values or quantities based on input data.</a:t>
            </a:r>
            <a:endParaRPr sz="1500"/>
          </a:p>
          <a:p>
            <a:pPr indent="-323850" lvl="0" marL="457200" rtl="0" algn="l">
              <a:lnSpc>
                <a:spcPct val="150000"/>
              </a:lnSpc>
              <a:spcBef>
                <a:spcPts val="0"/>
              </a:spcBef>
              <a:spcAft>
                <a:spcPts val="0"/>
              </a:spcAft>
              <a:buSzPts val="1500"/>
              <a:buFont typeface="Arial"/>
              <a:buChar char="●"/>
            </a:pPr>
            <a:r>
              <a:rPr b="1" lang="de-CH" sz="1500"/>
              <a:t>Clustering</a:t>
            </a:r>
            <a:r>
              <a:rPr lang="de-CH" sz="1500"/>
              <a:t>: Groups similar data points together without predefined labels (unsupervised learning).</a:t>
            </a:r>
            <a:endParaRPr sz="1500"/>
          </a:p>
          <a:p>
            <a:pPr indent="-323850" lvl="0" marL="457200" rtl="0" algn="l">
              <a:lnSpc>
                <a:spcPct val="150000"/>
              </a:lnSpc>
              <a:spcBef>
                <a:spcPts val="0"/>
              </a:spcBef>
              <a:spcAft>
                <a:spcPts val="0"/>
              </a:spcAft>
              <a:buSzPts val="1500"/>
              <a:buFont typeface="Arial"/>
              <a:buChar char="●"/>
            </a:pPr>
            <a:r>
              <a:rPr b="1" lang="de-CH" sz="1500"/>
              <a:t>Dimensionality Reduction</a:t>
            </a:r>
            <a:r>
              <a:rPr lang="de-CH" sz="1500"/>
              <a:t>: Reduces the number of input features, simplifying models and improving computational efficiency (e.g., Principal Component Analysis).</a:t>
            </a:r>
            <a:endParaRPr sz="1500"/>
          </a:p>
          <a:p>
            <a:pPr indent="-323850" lvl="0" marL="457200" rtl="0" algn="l">
              <a:lnSpc>
                <a:spcPct val="150000"/>
              </a:lnSpc>
              <a:spcBef>
                <a:spcPts val="0"/>
              </a:spcBef>
              <a:spcAft>
                <a:spcPts val="0"/>
              </a:spcAft>
              <a:buSzPts val="1500"/>
              <a:buFont typeface="Arial"/>
              <a:buChar char="●"/>
            </a:pPr>
            <a:r>
              <a:rPr b="1" lang="de-CH" sz="1500"/>
              <a:t>Deep Learning</a:t>
            </a:r>
            <a:r>
              <a:rPr lang="de-CH" sz="1500"/>
              <a:t>: A subset of machine learning using neural networks with many layers for tasks such as image recognition and natural language processing. </a:t>
            </a:r>
            <a:endParaRPr sz="1500"/>
          </a:p>
          <a:p>
            <a:pPr indent="-323850" lvl="0" marL="457200" rtl="0" algn="l">
              <a:lnSpc>
                <a:spcPct val="150000"/>
              </a:lnSpc>
              <a:spcBef>
                <a:spcPts val="0"/>
              </a:spcBef>
              <a:spcAft>
                <a:spcPts val="0"/>
              </a:spcAft>
              <a:buSzPts val="1500"/>
              <a:buFont typeface="Arial"/>
              <a:buChar char="●"/>
            </a:pPr>
            <a:r>
              <a:rPr b="1" lang="de-CH" sz="1500"/>
              <a:t>Generative Machine Learning (ML):</a:t>
            </a:r>
            <a:r>
              <a:rPr lang="de-CH" sz="1500"/>
              <a:t> refers to a category of AI systems designed to produce new content, such as text, images, music, video, or even code. Unlike traditional ML models that are focused on classification or prediction, generative models learn patterns in data to generate outputs that resemble the training data.</a:t>
            </a:r>
            <a:endParaRPr/>
          </a:p>
        </p:txBody>
      </p:sp>
      <p:sp>
        <p:nvSpPr>
          <p:cNvPr id="356" name="Google Shape;356;p4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Tasks and Algorithms / Models</a:t>
            </a:r>
            <a:endParaRPr/>
          </a:p>
          <a:p>
            <a:pPr indent="0" lvl="0" marL="0" rtl="0" algn="l">
              <a:spcBef>
                <a:spcPts val="0"/>
              </a:spcBef>
              <a:spcAft>
                <a:spcPts val="0"/>
              </a:spcAft>
              <a:buNone/>
            </a:pPr>
            <a:r>
              <a:rPr lang="de-CH"/>
              <a:t>Classification Analysis</a:t>
            </a:r>
            <a:endParaRPr/>
          </a:p>
        </p:txBody>
      </p:sp>
      <p:sp>
        <p:nvSpPr>
          <p:cNvPr id="357" name="Google Shape;357;p4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7"/>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b="1" lang="de-CH" sz="1500"/>
              <a:t>Regression Analysis</a:t>
            </a:r>
            <a:r>
              <a:rPr lang="de-CH" sz="1500"/>
              <a:t>: Predicting a continuous numeric value.</a:t>
            </a:r>
            <a:endParaRPr sz="1500"/>
          </a:p>
          <a:p>
            <a:pPr indent="-323850" lvl="0" marL="457200" rtl="0" algn="l">
              <a:lnSpc>
                <a:spcPct val="150000"/>
              </a:lnSpc>
              <a:spcBef>
                <a:spcPts val="1200"/>
              </a:spcBef>
              <a:spcAft>
                <a:spcPts val="0"/>
              </a:spcAft>
              <a:buSzPts val="1500"/>
              <a:buFont typeface="Arial"/>
              <a:buChar char="●"/>
            </a:pPr>
            <a:r>
              <a:rPr b="1" lang="de-CH" sz="1500"/>
              <a:t>Example</a:t>
            </a:r>
            <a:r>
              <a:rPr lang="de-CH" sz="1500"/>
              <a:t>:</a:t>
            </a:r>
            <a:endParaRPr sz="1500"/>
          </a:p>
          <a:p>
            <a:pPr indent="-323850" lvl="1" marL="914400" rtl="0" algn="l">
              <a:lnSpc>
                <a:spcPct val="150000"/>
              </a:lnSpc>
              <a:spcBef>
                <a:spcPts val="0"/>
              </a:spcBef>
              <a:spcAft>
                <a:spcPts val="0"/>
              </a:spcAft>
              <a:buClr>
                <a:schemeClr val="dk1"/>
              </a:buClr>
              <a:buSzPts val="1500"/>
              <a:buChar char="○"/>
            </a:pPr>
            <a:r>
              <a:rPr b="1" lang="de-CH" sz="1500"/>
              <a:t>House Price Prediction</a:t>
            </a:r>
            <a:r>
              <a:rPr lang="de-CH" sz="1500"/>
              <a:t>: Predict the price of a house based on features like square footage, number of rooms, and location.</a:t>
            </a:r>
            <a:endParaRPr sz="1500"/>
          </a:p>
          <a:p>
            <a:pPr indent="-323850" lvl="1" marL="914400" rtl="0" algn="l">
              <a:lnSpc>
                <a:spcPct val="150000"/>
              </a:lnSpc>
              <a:spcBef>
                <a:spcPts val="0"/>
              </a:spcBef>
              <a:spcAft>
                <a:spcPts val="0"/>
              </a:spcAft>
              <a:buClr>
                <a:schemeClr val="dk1"/>
              </a:buClr>
              <a:buSzPts val="1500"/>
              <a:buChar char="○"/>
            </a:pPr>
            <a:r>
              <a:rPr b="1" lang="de-CH" sz="1500"/>
              <a:t>Stock Price Forecasting</a:t>
            </a:r>
            <a:r>
              <a:rPr lang="de-CH" sz="1500"/>
              <a:t>: Predict the future price of a stock based on historical data and economic indicators.</a:t>
            </a:r>
            <a:endParaRPr sz="1500"/>
          </a:p>
          <a:p>
            <a:pPr indent="-323850" lvl="1" marL="914400" rtl="0" algn="l">
              <a:lnSpc>
                <a:spcPct val="150000"/>
              </a:lnSpc>
              <a:spcBef>
                <a:spcPts val="0"/>
              </a:spcBef>
              <a:spcAft>
                <a:spcPts val="0"/>
              </a:spcAft>
              <a:buClr>
                <a:schemeClr val="dk1"/>
              </a:buClr>
              <a:buSzPts val="1500"/>
              <a:buChar char="○"/>
            </a:pPr>
            <a:r>
              <a:rPr b="1" lang="de-CH" sz="1500"/>
              <a:t>Weather Forecasting</a:t>
            </a:r>
            <a:r>
              <a:rPr lang="de-CH" sz="1500"/>
              <a:t>: Predict future temperature, rainfall, or wind speed based on historical weather data.</a:t>
            </a:r>
            <a:endParaRPr sz="1500"/>
          </a:p>
          <a:p>
            <a:pPr indent="0" lvl="0" marL="0" rtl="0" algn="l">
              <a:spcBef>
                <a:spcPts val="1200"/>
              </a:spcBef>
              <a:spcAft>
                <a:spcPts val="0"/>
              </a:spcAft>
              <a:buNone/>
            </a:pPr>
            <a:r>
              <a:t/>
            </a:r>
            <a:endParaRPr sz="1500"/>
          </a:p>
        </p:txBody>
      </p:sp>
      <p:sp>
        <p:nvSpPr>
          <p:cNvPr id="364" name="Google Shape;364;p4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Regression Analysis</a:t>
            </a:r>
            <a:endParaRPr/>
          </a:p>
        </p:txBody>
      </p:sp>
      <p:sp>
        <p:nvSpPr>
          <p:cNvPr id="365" name="Google Shape;365;p4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8"/>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b="1" lang="de-CH" sz="2000"/>
              <a:t>Binary Classification</a:t>
            </a:r>
            <a:r>
              <a:rPr lang="de-CH" sz="2000"/>
              <a:t>: Predicting one of two class labels.</a:t>
            </a:r>
            <a:endParaRPr sz="2000"/>
          </a:p>
          <a:p>
            <a:pPr indent="0" lvl="0" marL="0" rtl="0" algn="l">
              <a:lnSpc>
                <a:spcPct val="115000"/>
              </a:lnSpc>
              <a:spcBef>
                <a:spcPts val="1200"/>
              </a:spcBef>
              <a:spcAft>
                <a:spcPts val="0"/>
              </a:spcAft>
              <a:buNone/>
            </a:pPr>
            <a:r>
              <a:t/>
            </a:r>
            <a:endParaRPr sz="2000"/>
          </a:p>
          <a:p>
            <a:pPr indent="-323850" lvl="0" marL="457200" rtl="0" algn="l">
              <a:lnSpc>
                <a:spcPct val="115000"/>
              </a:lnSpc>
              <a:spcBef>
                <a:spcPts val="1200"/>
              </a:spcBef>
              <a:spcAft>
                <a:spcPts val="0"/>
              </a:spcAft>
              <a:buSzPts val="1500"/>
              <a:buFont typeface="Arial"/>
              <a:buChar char="●"/>
            </a:pPr>
            <a:r>
              <a:rPr b="1" lang="de-CH" sz="1500"/>
              <a:t>Example</a:t>
            </a:r>
            <a:r>
              <a:rPr lang="de-CH" sz="1500"/>
              <a:t>:</a:t>
            </a:r>
            <a:endParaRPr sz="1500"/>
          </a:p>
          <a:p>
            <a:pPr indent="-323850" lvl="1" marL="914400" rtl="0" algn="l">
              <a:lnSpc>
                <a:spcPct val="150000"/>
              </a:lnSpc>
              <a:spcBef>
                <a:spcPts val="0"/>
              </a:spcBef>
              <a:spcAft>
                <a:spcPts val="0"/>
              </a:spcAft>
              <a:buClr>
                <a:schemeClr val="dk1"/>
              </a:buClr>
              <a:buSzPts val="1500"/>
              <a:buChar char="○"/>
            </a:pPr>
            <a:r>
              <a:rPr b="1" lang="de-CH" sz="1500"/>
              <a:t>Spam vs. Not Spam</a:t>
            </a:r>
            <a:r>
              <a:rPr lang="de-CH" sz="1500"/>
              <a:t>: Classify emails as spam or not.</a:t>
            </a:r>
            <a:endParaRPr sz="1500"/>
          </a:p>
          <a:p>
            <a:pPr indent="-323850" lvl="1" marL="914400" rtl="0" algn="l">
              <a:lnSpc>
                <a:spcPct val="150000"/>
              </a:lnSpc>
              <a:spcBef>
                <a:spcPts val="0"/>
              </a:spcBef>
              <a:spcAft>
                <a:spcPts val="0"/>
              </a:spcAft>
              <a:buClr>
                <a:schemeClr val="dk1"/>
              </a:buClr>
              <a:buSzPts val="1500"/>
              <a:buChar char="○"/>
            </a:pPr>
            <a:r>
              <a:rPr b="1" lang="de-CH" sz="1500"/>
              <a:t>Medical Diagnosis</a:t>
            </a:r>
            <a:r>
              <a:rPr lang="de-CH" sz="1500"/>
              <a:t>: Predict whether a patient has a disease or not (e.g., cancer: yes or no).</a:t>
            </a:r>
            <a:endParaRPr sz="1500"/>
          </a:p>
          <a:p>
            <a:pPr indent="-323850" lvl="1" marL="914400" rtl="0" algn="l">
              <a:lnSpc>
                <a:spcPct val="150000"/>
              </a:lnSpc>
              <a:spcBef>
                <a:spcPts val="0"/>
              </a:spcBef>
              <a:spcAft>
                <a:spcPts val="0"/>
              </a:spcAft>
              <a:buClr>
                <a:schemeClr val="dk1"/>
              </a:buClr>
              <a:buSzPts val="1500"/>
              <a:buChar char="○"/>
            </a:pPr>
            <a:r>
              <a:rPr b="1" lang="de-CH" sz="1500"/>
              <a:t>Fraud Detection</a:t>
            </a:r>
            <a:r>
              <a:rPr lang="de-CH" sz="1500"/>
              <a:t>: Classify a transaction as "fraudulent" or "non-fraudulent".</a:t>
            </a:r>
            <a:endParaRPr sz="1500"/>
          </a:p>
          <a:p>
            <a:pPr indent="0" lvl="0" marL="0" rtl="0" algn="l">
              <a:spcBef>
                <a:spcPts val="1200"/>
              </a:spcBef>
              <a:spcAft>
                <a:spcPts val="0"/>
              </a:spcAft>
              <a:buNone/>
            </a:pPr>
            <a:r>
              <a:t/>
            </a:r>
            <a:endParaRPr/>
          </a:p>
        </p:txBody>
      </p:sp>
      <p:sp>
        <p:nvSpPr>
          <p:cNvPr id="372" name="Google Shape;372;p4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marR="0" rtl="0" algn="l">
              <a:lnSpc>
                <a:spcPct val="90000"/>
              </a:lnSpc>
              <a:spcBef>
                <a:spcPts val="0"/>
              </a:spcBef>
              <a:spcAft>
                <a:spcPts val="0"/>
              </a:spcAft>
              <a:buNone/>
            </a:pPr>
            <a:r>
              <a:rPr lang="de-CH"/>
              <a:t>Binary Classification </a:t>
            </a:r>
            <a:endParaRPr b="1" sz="1300">
              <a:solidFill>
                <a:schemeClr val="dk1"/>
              </a:solidFill>
            </a:endParaRPr>
          </a:p>
          <a:p>
            <a:pPr indent="0" lvl="0" marL="0" rtl="0" algn="l">
              <a:spcBef>
                <a:spcPts val="0"/>
              </a:spcBef>
              <a:spcAft>
                <a:spcPts val="0"/>
              </a:spcAft>
              <a:buNone/>
            </a:pPr>
            <a:r>
              <a:t/>
            </a:r>
            <a:endParaRPr/>
          </a:p>
        </p:txBody>
      </p:sp>
      <p:sp>
        <p:nvSpPr>
          <p:cNvPr id="373" name="Google Shape;373;p4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9"/>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de-CH" sz="2000"/>
              <a:t>Multiclass Classification</a:t>
            </a:r>
            <a:r>
              <a:rPr lang="de-CH" sz="2000"/>
              <a:t>: Predicting one of multiple class labels.</a:t>
            </a:r>
            <a:endParaRPr sz="2000"/>
          </a:p>
          <a:p>
            <a:pPr indent="-323850" lvl="0" marL="457200" rtl="0" algn="l">
              <a:lnSpc>
                <a:spcPct val="115000"/>
              </a:lnSpc>
              <a:spcBef>
                <a:spcPts val="1200"/>
              </a:spcBef>
              <a:spcAft>
                <a:spcPts val="0"/>
              </a:spcAft>
              <a:buSzPts val="1500"/>
              <a:buFont typeface="Arial"/>
              <a:buChar char="●"/>
            </a:pPr>
            <a:r>
              <a:rPr b="1" lang="de-CH" sz="1500"/>
              <a:t>Example</a:t>
            </a:r>
            <a:r>
              <a:rPr lang="de-CH" sz="1500"/>
              <a:t>:</a:t>
            </a:r>
            <a:endParaRPr sz="1500"/>
          </a:p>
          <a:p>
            <a:pPr indent="-323850" lvl="1" marL="914400" rtl="0" algn="l">
              <a:lnSpc>
                <a:spcPct val="150000"/>
              </a:lnSpc>
              <a:spcBef>
                <a:spcPts val="0"/>
              </a:spcBef>
              <a:spcAft>
                <a:spcPts val="0"/>
              </a:spcAft>
              <a:buClr>
                <a:schemeClr val="dk1"/>
              </a:buClr>
              <a:buSzPts val="1500"/>
              <a:buChar char="○"/>
            </a:pPr>
            <a:r>
              <a:rPr b="1" lang="de-CH" sz="1500"/>
              <a:t>Network Attack Types</a:t>
            </a:r>
            <a:r>
              <a:rPr lang="de-CH" sz="1500"/>
              <a:t>: Classify types of attacks (e.g., DoS, U2R, R2L, Probing) in cybersecurity datasets.</a:t>
            </a:r>
            <a:endParaRPr sz="1500"/>
          </a:p>
          <a:p>
            <a:pPr indent="-323850" lvl="1" marL="914400" rtl="0" algn="l">
              <a:lnSpc>
                <a:spcPct val="150000"/>
              </a:lnSpc>
              <a:spcBef>
                <a:spcPts val="0"/>
              </a:spcBef>
              <a:spcAft>
                <a:spcPts val="0"/>
              </a:spcAft>
              <a:buClr>
                <a:schemeClr val="dk1"/>
              </a:buClr>
              <a:buSzPts val="1500"/>
              <a:buChar char="○"/>
            </a:pPr>
            <a:r>
              <a:rPr b="1" lang="de-CH" sz="1500"/>
              <a:t>Animal Species Classification</a:t>
            </a:r>
            <a:r>
              <a:rPr lang="de-CH" sz="1500"/>
              <a:t>: Identify the species of an animal based on its features (e.g., lion, tiger, bear).</a:t>
            </a:r>
            <a:endParaRPr sz="1500"/>
          </a:p>
          <a:p>
            <a:pPr indent="-323850" lvl="1" marL="914400" rtl="0" algn="l">
              <a:lnSpc>
                <a:spcPct val="150000"/>
              </a:lnSpc>
              <a:spcBef>
                <a:spcPts val="0"/>
              </a:spcBef>
              <a:spcAft>
                <a:spcPts val="0"/>
              </a:spcAft>
              <a:buClr>
                <a:schemeClr val="dk1"/>
              </a:buClr>
              <a:buSzPts val="1500"/>
              <a:buChar char="○"/>
            </a:pPr>
            <a:r>
              <a:rPr b="1" lang="de-CH" sz="1500"/>
              <a:t>Sentiment Analysis</a:t>
            </a:r>
            <a:r>
              <a:rPr lang="de-CH" sz="1500"/>
              <a:t>: Classify movie reviews as positive, neutral, or negative.</a:t>
            </a:r>
            <a:endParaRPr sz="1500"/>
          </a:p>
          <a:p>
            <a:pPr indent="0" lvl="0" marL="0" rtl="0" algn="l">
              <a:spcBef>
                <a:spcPts val="1200"/>
              </a:spcBef>
              <a:spcAft>
                <a:spcPts val="0"/>
              </a:spcAft>
              <a:buNone/>
            </a:pPr>
            <a:r>
              <a:t/>
            </a:r>
            <a:endParaRPr/>
          </a:p>
        </p:txBody>
      </p:sp>
      <p:sp>
        <p:nvSpPr>
          <p:cNvPr id="380" name="Google Shape;380;p4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Multi Class Classification</a:t>
            </a:r>
            <a:endParaRPr/>
          </a:p>
        </p:txBody>
      </p:sp>
      <p:sp>
        <p:nvSpPr>
          <p:cNvPr id="381" name="Google Shape;381;p4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50"/>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b="1" lang="de-CH" sz="2000"/>
              <a:t>Multi-label Classification</a:t>
            </a:r>
            <a:r>
              <a:rPr lang="de-CH" sz="2000"/>
              <a:t>: Predicting multiple class labels simultaneously.</a:t>
            </a:r>
            <a:endParaRPr sz="2000"/>
          </a:p>
          <a:p>
            <a:pPr indent="-323850" lvl="0" marL="457200" rtl="0" algn="l">
              <a:lnSpc>
                <a:spcPct val="150000"/>
              </a:lnSpc>
              <a:spcBef>
                <a:spcPts val="1200"/>
              </a:spcBef>
              <a:spcAft>
                <a:spcPts val="0"/>
              </a:spcAft>
              <a:buSzPts val="1500"/>
              <a:buChar char="●"/>
            </a:pPr>
            <a:r>
              <a:rPr b="1" lang="de-CH" sz="1500"/>
              <a:t>Example</a:t>
            </a:r>
            <a:r>
              <a:rPr lang="de-CH" sz="1500"/>
              <a:t>:</a:t>
            </a:r>
            <a:endParaRPr sz="1500"/>
          </a:p>
          <a:p>
            <a:pPr indent="-323850" lvl="1" marL="914400" rtl="0" algn="l">
              <a:lnSpc>
                <a:spcPct val="150000"/>
              </a:lnSpc>
              <a:spcBef>
                <a:spcPts val="0"/>
              </a:spcBef>
              <a:spcAft>
                <a:spcPts val="0"/>
              </a:spcAft>
              <a:buSzPts val="1500"/>
              <a:buChar char="○"/>
            </a:pPr>
            <a:r>
              <a:rPr b="1" lang="de-CH" sz="1500"/>
              <a:t>News Categorization</a:t>
            </a:r>
            <a:r>
              <a:rPr lang="de-CH" sz="1500"/>
              <a:t>: Classify a news article into multiple categories like "technology", "politics", and "sports".</a:t>
            </a:r>
            <a:endParaRPr sz="1500"/>
          </a:p>
          <a:p>
            <a:pPr indent="-323850" lvl="1" marL="914400" rtl="0" algn="l">
              <a:lnSpc>
                <a:spcPct val="150000"/>
              </a:lnSpc>
              <a:spcBef>
                <a:spcPts val="0"/>
              </a:spcBef>
              <a:spcAft>
                <a:spcPts val="0"/>
              </a:spcAft>
              <a:buSzPts val="1500"/>
              <a:buChar char="○"/>
            </a:pPr>
            <a:r>
              <a:rPr b="1" lang="de-CH" sz="1500"/>
              <a:t>Tagging Images</a:t>
            </a:r>
            <a:r>
              <a:rPr lang="de-CH" sz="1500"/>
              <a:t>: Label an image with multiple tags like "cat", "outdoors", "sunset".</a:t>
            </a:r>
            <a:endParaRPr sz="1500"/>
          </a:p>
          <a:p>
            <a:pPr indent="-323850" lvl="1" marL="914400" rtl="0" algn="l">
              <a:lnSpc>
                <a:spcPct val="150000"/>
              </a:lnSpc>
              <a:spcBef>
                <a:spcPts val="0"/>
              </a:spcBef>
              <a:spcAft>
                <a:spcPts val="0"/>
              </a:spcAft>
              <a:buSzPts val="1500"/>
              <a:buChar char="○"/>
            </a:pPr>
            <a:r>
              <a:rPr b="1" lang="de-CH" sz="1500"/>
              <a:t>Document Classification</a:t>
            </a:r>
            <a:r>
              <a:rPr lang="de-CH" sz="1500"/>
              <a:t>: Classify a document into topics such as "health", "finance", and "education".</a:t>
            </a:r>
            <a:endParaRPr sz="1500"/>
          </a:p>
          <a:p>
            <a:pPr indent="0" lvl="0" marL="0" rtl="0" algn="l">
              <a:spcBef>
                <a:spcPts val="1200"/>
              </a:spcBef>
              <a:spcAft>
                <a:spcPts val="0"/>
              </a:spcAft>
              <a:buNone/>
            </a:pPr>
            <a:r>
              <a:t/>
            </a:r>
            <a:endParaRPr/>
          </a:p>
        </p:txBody>
      </p:sp>
      <p:sp>
        <p:nvSpPr>
          <p:cNvPr id="388" name="Google Shape;388;p5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Multi Label Classification</a:t>
            </a:r>
            <a:endParaRPr/>
          </a:p>
        </p:txBody>
      </p:sp>
      <p:sp>
        <p:nvSpPr>
          <p:cNvPr id="389" name="Google Shape;389;p5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1"/>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b="1" lang="de-CH" sz="1100"/>
              <a:t>Logistic Regression (LR)</a:t>
            </a:r>
            <a:r>
              <a:rPr lang="de-CH" sz="1100"/>
              <a:t>:</a:t>
            </a:r>
            <a:endParaRPr sz="1100"/>
          </a:p>
          <a:p>
            <a:pPr indent="-298450" lvl="0" marL="457200" rtl="0" algn="l">
              <a:lnSpc>
                <a:spcPct val="115000"/>
              </a:lnSpc>
              <a:spcBef>
                <a:spcPts val="1200"/>
              </a:spcBef>
              <a:spcAft>
                <a:spcPts val="0"/>
              </a:spcAft>
              <a:buSzPts val="1100"/>
              <a:buFont typeface="Arial"/>
              <a:buChar char="●"/>
            </a:pPr>
            <a:r>
              <a:rPr lang="de-CH" sz="1100"/>
              <a:t>Uses a logistic/sigmoid function for classification.</a:t>
            </a:r>
            <a:endParaRPr sz="1100"/>
          </a:p>
          <a:p>
            <a:pPr indent="-298450" lvl="0" marL="457200" rtl="0" algn="l">
              <a:lnSpc>
                <a:spcPct val="115000"/>
              </a:lnSpc>
              <a:spcBef>
                <a:spcPts val="0"/>
              </a:spcBef>
              <a:spcAft>
                <a:spcPts val="0"/>
              </a:spcAft>
              <a:buSzPts val="1100"/>
              <a:buFont typeface="Arial"/>
              <a:buChar char="●"/>
            </a:pPr>
            <a:r>
              <a:rPr lang="de-CH" sz="1100"/>
              <a:t>Works well for linearly separable data.</a:t>
            </a:r>
            <a:endParaRPr sz="1100"/>
          </a:p>
          <a:p>
            <a:pPr indent="-298450" lvl="0" marL="457200" rtl="0" algn="l">
              <a:lnSpc>
                <a:spcPct val="115000"/>
              </a:lnSpc>
              <a:spcBef>
                <a:spcPts val="0"/>
              </a:spcBef>
              <a:spcAft>
                <a:spcPts val="0"/>
              </a:spcAft>
              <a:buSzPts val="1100"/>
              <a:buFont typeface="Arial"/>
              <a:buChar char="●"/>
            </a:pPr>
            <a:r>
              <a:rPr lang="de-CH" sz="1100"/>
              <a:t>Regularization helps avoid overfitting.</a:t>
            </a:r>
            <a:endParaRPr sz="1100"/>
          </a:p>
          <a:p>
            <a:pPr indent="0" lvl="0" marL="0" rtl="0" algn="l">
              <a:lnSpc>
                <a:spcPct val="115000"/>
              </a:lnSpc>
              <a:spcBef>
                <a:spcPts val="1200"/>
              </a:spcBef>
              <a:spcAft>
                <a:spcPts val="0"/>
              </a:spcAft>
              <a:buClr>
                <a:schemeClr val="dk1"/>
              </a:buClr>
              <a:buSzPts val="1100"/>
              <a:buFont typeface="Arial"/>
              <a:buNone/>
            </a:pPr>
            <a:r>
              <a:rPr b="1" lang="de-CH" sz="1100"/>
              <a:t>K-Nearest Neighbors (KNN)</a:t>
            </a:r>
            <a:r>
              <a:rPr lang="de-CH" sz="1100"/>
              <a:t>:</a:t>
            </a:r>
            <a:endParaRPr sz="1100"/>
          </a:p>
          <a:p>
            <a:pPr indent="-298450" lvl="0" marL="457200" rtl="0" algn="l">
              <a:lnSpc>
                <a:spcPct val="115000"/>
              </a:lnSpc>
              <a:spcBef>
                <a:spcPts val="1200"/>
              </a:spcBef>
              <a:spcAft>
                <a:spcPts val="0"/>
              </a:spcAft>
              <a:buSzPts val="1100"/>
              <a:buFont typeface="Arial"/>
              <a:buChar char="●"/>
            </a:pPr>
            <a:r>
              <a:rPr lang="de-CH" sz="1100"/>
              <a:t>Instance-based learning, no internal model, uses similarity measures.</a:t>
            </a:r>
            <a:endParaRPr sz="1100"/>
          </a:p>
          <a:p>
            <a:pPr indent="-298450" lvl="0" marL="457200" rtl="0" algn="l">
              <a:lnSpc>
                <a:spcPct val="115000"/>
              </a:lnSpc>
              <a:spcBef>
                <a:spcPts val="0"/>
              </a:spcBef>
              <a:spcAft>
                <a:spcPts val="0"/>
              </a:spcAft>
              <a:buSzPts val="1100"/>
              <a:buFont typeface="Arial"/>
              <a:buChar char="●"/>
            </a:pPr>
            <a:r>
              <a:rPr lang="de-CH" sz="1100"/>
              <a:t>Sensitive to data quality and requires optimal choice of neighbors.</a:t>
            </a:r>
            <a:endParaRPr sz="1100"/>
          </a:p>
          <a:p>
            <a:pPr indent="0" lvl="0" marL="0" rtl="0" algn="l">
              <a:spcBef>
                <a:spcPts val="1200"/>
              </a:spcBef>
              <a:spcAft>
                <a:spcPts val="0"/>
              </a:spcAft>
              <a:buNone/>
            </a:pPr>
            <a:r>
              <a:rPr b="1" lang="de-CH" sz="1100"/>
              <a:t>Decision Tree (DT)</a:t>
            </a:r>
            <a:r>
              <a:rPr lang="de-CH" sz="1100"/>
              <a:t>:</a:t>
            </a:r>
            <a:endParaRPr sz="1100"/>
          </a:p>
          <a:p>
            <a:pPr indent="-298450" lvl="0" marL="457200" rtl="0" algn="l">
              <a:lnSpc>
                <a:spcPct val="115000"/>
              </a:lnSpc>
              <a:spcBef>
                <a:spcPts val="1200"/>
              </a:spcBef>
              <a:spcAft>
                <a:spcPts val="0"/>
              </a:spcAft>
              <a:buSzPts val="1100"/>
              <a:buFont typeface="Arial"/>
              <a:buChar char="●"/>
            </a:pPr>
            <a:r>
              <a:rPr lang="de-CH" sz="1100"/>
              <a:t>Non-parametric method that splits data based on feature values.</a:t>
            </a:r>
            <a:endParaRPr sz="1100"/>
          </a:p>
          <a:p>
            <a:pPr indent="-298450" lvl="0" marL="457200" rtl="0" algn="l">
              <a:lnSpc>
                <a:spcPct val="115000"/>
              </a:lnSpc>
              <a:spcBef>
                <a:spcPts val="0"/>
              </a:spcBef>
              <a:spcAft>
                <a:spcPts val="0"/>
              </a:spcAft>
              <a:buSzPts val="1100"/>
              <a:buFont typeface="Arial"/>
              <a:buChar char="●"/>
            </a:pPr>
            <a:r>
              <a:rPr lang="de-CH" sz="1100"/>
              <a:t>Criteria: Gini impurity, entropy (information gain).</a:t>
            </a:r>
            <a:endParaRPr sz="1100"/>
          </a:p>
          <a:p>
            <a:pPr indent="0" lvl="0" marL="0" rtl="0" algn="l">
              <a:lnSpc>
                <a:spcPct val="115000"/>
              </a:lnSpc>
              <a:spcBef>
                <a:spcPts val="1200"/>
              </a:spcBef>
              <a:spcAft>
                <a:spcPts val="0"/>
              </a:spcAft>
              <a:buNone/>
            </a:pPr>
            <a:r>
              <a:rPr b="1" lang="de-CH" sz="1100"/>
              <a:t>Random Forest (RF)</a:t>
            </a:r>
            <a:r>
              <a:rPr lang="de-CH" sz="1100"/>
              <a:t>:</a:t>
            </a:r>
            <a:endParaRPr sz="1100"/>
          </a:p>
          <a:p>
            <a:pPr indent="-298450" lvl="0" marL="457200" rtl="0" algn="l">
              <a:lnSpc>
                <a:spcPct val="115000"/>
              </a:lnSpc>
              <a:spcBef>
                <a:spcPts val="1200"/>
              </a:spcBef>
              <a:spcAft>
                <a:spcPts val="0"/>
              </a:spcAft>
              <a:buSzPts val="1100"/>
              <a:buFont typeface="Arial"/>
              <a:buChar char="●"/>
            </a:pPr>
            <a:r>
              <a:rPr lang="de-CH" sz="1100"/>
              <a:t>Ensemble method combining multiple decision trees via bagging.</a:t>
            </a:r>
            <a:endParaRPr sz="1100"/>
          </a:p>
          <a:p>
            <a:pPr indent="-298450" lvl="0" marL="457200" rtl="0" algn="l">
              <a:lnSpc>
                <a:spcPct val="115000"/>
              </a:lnSpc>
              <a:spcBef>
                <a:spcPts val="0"/>
              </a:spcBef>
              <a:spcAft>
                <a:spcPts val="0"/>
              </a:spcAft>
              <a:buSzPts val="1100"/>
              <a:buFont typeface="Arial"/>
              <a:buChar char="●"/>
            </a:pPr>
            <a:r>
              <a:rPr lang="de-CH" sz="1100"/>
              <a:t>Reduces overfitting and improves prediction accuracy.</a:t>
            </a:r>
            <a:endParaRPr sz="1100"/>
          </a:p>
          <a:p>
            <a:pPr indent="0" lvl="0" marL="0" rtl="0" algn="l">
              <a:lnSpc>
                <a:spcPct val="115000"/>
              </a:lnSpc>
              <a:spcBef>
                <a:spcPts val="1200"/>
              </a:spcBef>
              <a:spcAft>
                <a:spcPts val="0"/>
              </a:spcAft>
              <a:buNone/>
            </a:pPr>
            <a:r>
              <a:rPr b="1" lang="de-CH" sz="1100"/>
              <a:t>Extreme Gradient Boosting (XGBoost)</a:t>
            </a:r>
            <a:r>
              <a:rPr lang="de-CH" sz="1100"/>
              <a:t>:</a:t>
            </a:r>
            <a:endParaRPr sz="1100"/>
          </a:p>
          <a:p>
            <a:pPr indent="-298450" lvl="0" marL="457200" rtl="0" algn="l">
              <a:lnSpc>
                <a:spcPct val="115000"/>
              </a:lnSpc>
              <a:spcBef>
                <a:spcPts val="1200"/>
              </a:spcBef>
              <a:spcAft>
                <a:spcPts val="0"/>
              </a:spcAft>
              <a:buSzPts val="1100"/>
              <a:buFont typeface="Arial"/>
              <a:buChar char="●"/>
            </a:pPr>
            <a:r>
              <a:rPr lang="de-CH" sz="1100"/>
              <a:t>Advanced gradient boosting with second-order gradients for model optimization.</a:t>
            </a:r>
            <a:endParaRPr sz="1100"/>
          </a:p>
          <a:p>
            <a:pPr indent="-298450" lvl="0" marL="457200" rtl="0" algn="l">
              <a:lnSpc>
                <a:spcPct val="115000"/>
              </a:lnSpc>
              <a:spcBef>
                <a:spcPts val="0"/>
              </a:spcBef>
              <a:spcAft>
                <a:spcPts val="0"/>
              </a:spcAft>
              <a:buSzPts val="1100"/>
              <a:buFont typeface="Arial"/>
              <a:buChar char="●"/>
            </a:pPr>
            <a:r>
              <a:rPr lang="de-CH" sz="1100"/>
              <a:t>Handles large datasets and reduces overfitting.</a:t>
            </a:r>
            <a:endParaRPr sz="1100"/>
          </a:p>
          <a:p>
            <a:pPr indent="0" lvl="0" marL="0" rtl="0" algn="l">
              <a:spcBef>
                <a:spcPts val="1200"/>
              </a:spcBef>
              <a:spcAft>
                <a:spcPts val="0"/>
              </a:spcAft>
              <a:buNone/>
            </a:pPr>
            <a:r>
              <a:t/>
            </a:r>
            <a:endParaRPr/>
          </a:p>
        </p:txBody>
      </p:sp>
      <p:sp>
        <p:nvSpPr>
          <p:cNvPr id="396" name="Google Shape;396;p5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Models</a:t>
            </a:r>
            <a:endParaRPr/>
          </a:p>
        </p:txBody>
      </p:sp>
      <p:sp>
        <p:nvSpPr>
          <p:cNvPr id="397" name="Google Shape;397;p5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5"/>
          <p:cNvSpPr txBox="1"/>
          <p:nvPr>
            <p:ph idx="1" type="body"/>
          </p:nvPr>
        </p:nvSpPr>
        <p:spPr>
          <a:xfrm>
            <a:off x="1071880" y="1130300"/>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Structured data</a:t>
            </a:r>
            <a:endParaRPr/>
          </a:p>
          <a:p>
            <a:pPr indent="-342900" lvl="1" marL="914400" rtl="0" algn="l">
              <a:spcBef>
                <a:spcPts val="0"/>
              </a:spcBef>
              <a:spcAft>
                <a:spcPts val="0"/>
              </a:spcAft>
              <a:buSzPts val="1800"/>
              <a:buChar char="-"/>
            </a:pPr>
            <a:r>
              <a:rPr lang="de-CH"/>
              <a:t>Data organized in a fixed format, like rows and columns,  typically stored in databases or spreadsheets</a:t>
            </a:r>
            <a:endParaRPr/>
          </a:p>
          <a:p>
            <a:pPr indent="-342900" lvl="1" marL="914400" rtl="0" algn="l">
              <a:spcBef>
                <a:spcPts val="0"/>
              </a:spcBef>
              <a:spcAft>
                <a:spcPts val="0"/>
              </a:spcAft>
              <a:buSzPts val="1800"/>
              <a:buChar char="-"/>
            </a:pPr>
            <a:r>
              <a:rPr lang="de-CH"/>
              <a:t>follows a strict pattern, making it easily searchable and analyzable, follows a </a:t>
            </a:r>
            <a:r>
              <a:rPr lang="de-CH"/>
              <a:t>standard order, which is highly organized</a:t>
            </a:r>
            <a:endParaRPr/>
          </a:p>
          <a:p>
            <a:pPr indent="-342900" lvl="2" marL="1371600" rtl="0" algn="l">
              <a:spcBef>
                <a:spcPts val="0"/>
              </a:spcBef>
              <a:spcAft>
                <a:spcPts val="0"/>
              </a:spcAft>
              <a:buSzPts val="1800"/>
              <a:buChar char="-"/>
            </a:pPr>
            <a:r>
              <a:rPr lang="de-CH"/>
              <a:t>often numerical or categorical</a:t>
            </a:r>
            <a:endParaRPr/>
          </a:p>
          <a:p>
            <a:pPr indent="-342900" lvl="2" marL="1371600" rtl="0" algn="l">
              <a:spcBef>
                <a:spcPts val="0"/>
              </a:spcBef>
              <a:spcAft>
                <a:spcPts val="0"/>
              </a:spcAft>
              <a:buSzPts val="1800"/>
              <a:buChar char="-"/>
            </a:pPr>
            <a:r>
              <a:rPr lang="de-CH"/>
              <a:t>hierarchical structure</a:t>
            </a:r>
            <a:endParaRPr/>
          </a:p>
          <a:p>
            <a:pPr indent="-342900" lvl="2" marL="1371600" rtl="0" algn="l">
              <a:spcBef>
                <a:spcPts val="0"/>
              </a:spcBef>
              <a:spcAft>
                <a:spcPts val="0"/>
              </a:spcAft>
              <a:buSzPts val="1800"/>
              <a:buChar char="-"/>
            </a:pPr>
            <a:r>
              <a:rPr lang="de-CH"/>
              <a:t>clear categorization</a:t>
            </a:r>
            <a:endParaRPr/>
          </a:p>
          <a:p>
            <a:pPr indent="0" lvl="0" marL="0" rtl="0" algn="l">
              <a:spcBef>
                <a:spcPts val="1000"/>
              </a:spcBef>
              <a:spcAft>
                <a:spcPts val="0"/>
              </a:spcAft>
              <a:buNone/>
            </a:pPr>
            <a:r>
              <a:rPr lang="de-CH"/>
              <a:t>Benefits: straightforward data management and analysis, compatible with most tools</a:t>
            </a:r>
            <a:endParaRPr/>
          </a:p>
          <a:p>
            <a:pPr indent="0" lvl="0" marL="0" rtl="0" algn="l">
              <a:spcBef>
                <a:spcPts val="1000"/>
              </a:spcBef>
              <a:spcAft>
                <a:spcPts val="0"/>
              </a:spcAft>
              <a:buNone/>
            </a:pPr>
            <a:r>
              <a:rPr lang="de-CH"/>
              <a:t>Disadvantages: flexibility limitations due to rigid schema</a:t>
            </a:r>
            <a:endParaRPr/>
          </a:p>
          <a:p>
            <a:pPr indent="0" lvl="0" marL="0" rtl="0" algn="l">
              <a:spcBef>
                <a:spcPts val="1000"/>
              </a:spcBef>
              <a:spcAft>
                <a:spcPts val="0"/>
              </a:spcAft>
              <a:buNone/>
            </a:pPr>
            <a:r>
              <a:rPr lang="de-CH"/>
              <a:t>Examples: financial data, customer information (names, </a:t>
            </a:r>
            <a:r>
              <a:rPr lang="de-CH"/>
              <a:t>addresses</a:t>
            </a:r>
            <a:r>
              <a:rPr lang="de-CH"/>
              <a:t>)</a:t>
            </a:r>
            <a:endParaRPr/>
          </a:p>
          <a:p>
            <a:pPr indent="0" lvl="0" marL="457200" rtl="0" algn="l">
              <a:spcBef>
                <a:spcPts val="1000"/>
              </a:spcBef>
              <a:spcAft>
                <a:spcPts val="0"/>
              </a:spcAft>
              <a:buNone/>
            </a:pPr>
            <a:r>
              <a:t/>
            </a:r>
            <a:endParaRPr/>
          </a:p>
        </p:txBody>
      </p:sp>
      <p:sp>
        <p:nvSpPr>
          <p:cNvPr id="175" name="Google Shape;175;p2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Types of Data</a:t>
            </a:r>
            <a:endParaRPr/>
          </a:p>
        </p:txBody>
      </p:sp>
      <p:sp>
        <p:nvSpPr>
          <p:cNvPr id="176" name="Google Shape;176;p2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52"/>
          <p:cNvSpPr txBox="1"/>
          <p:nvPr>
            <p:ph idx="1" type="body"/>
          </p:nvPr>
        </p:nvSpPr>
        <p:spPr>
          <a:xfrm>
            <a:off x="409825" y="989350"/>
            <a:ext cx="11696700" cy="4935900"/>
          </a:xfrm>
          <a:prstGeom prst="rect">
            <a:avLst/>
          </a:prstGeom>
        </p:spPr>
        <p:txBody>
          <a:bodyPr anchorCtr="0" anchor="t" bIns="45700" lIns="91425" spcFirstLastPara="1" rIns="91425" wrap="square" tIns="45700">
            <a:noAutofit/>
          </a:bodyPr>
          <a:lstStyle/>
          <a:p>
            <a:pPr indent="0" lvl="0" marL="0" rtl="0" algn="l">
              <a:lnSpc>
                <a:spcPct val="100000"/>
              </a:lnSpc>
              <a:spcBef>
                <a:spcPts val="1200"/>
              </a:spcBef>
              <a:spcAft>
                <a:spcPts val="0"/>
              </a:spcAft>
              <a:buNone/>
            </a:pPr>
            <a:r>
              <a:rPr lang="de-CH" sz="1700"/>
              <a:t>refers to a category of AI systems designed to produce new content, such as text, images, music, video, or even code. Unlike traditional ML models that are focused on classification or prediction, generative models learn patterns in data to generate outputs that resemble the training data.</a:t>
            </a:r>
            <a:endParaRPr sz="2800"/>
          </a:p>
          <a:p>
            <a:pPr indent="0" lvl="0" marL="0" rtl="0" algn="l">
              <a:lnSpc>
                <a:spcPct val="150000"/>
              </a:lnSpc>
              <a:spcBef>
                <a:spcPts val="1200"/>
              </a:spcBef>
              <a:spcAft>
                <a:spcPts val="0"/>
              </a:spcAft>
              <a:buNone/>
            </a:pPr>
            <a:r>
              <a:rPr b="1" lang="de-CH" sz="1700"/>
              <a:t>Key Features of Generative ML:</a:t>
            </a:r>
            <a:endParaRPr b="1" sz="1700"/>
          </a:p>
          <a:p>
            <a:pPr indent="0" lvl="0" marL="0" rtl="0" algn="l">
              <a:lnSpc>
                <a:spcPct val="100000"/>
              </a:lnSpc>
              <a:spcBef>
                <a:spcPts val="1200"/>
              </a:spcBef>
              <a:spcAft>
                <a:spcPts val="0"/>
              </a:spcAft>
              <a:buNone/>
            </a:pPr>
            <a:r>
              <a:rPr b="1" lang="de-CH" sz="1700"/>
              <a:t>1.	Creative Output: </a:t>
            </a:r>
            <a:r>
              <a:rPr lang="de-CH" sz="1700"/>
              <a:t>The primary purpose of generative models is to create novel content, not just analyze or categorize existing data.</a:t>
            </a:r>
            <a:endParaRPr sz="1700"/>
          </a:p>
          <a:p>
            <a:pPr indent="0" lvl="0" marL="0" rtl="0" algn="l">
              <a:lnSpc>
                <a:spcPct val="100000"/>
              </a:lnSpc>
              <a:spcBef>
                <a:spcPts val="1200"/>
              </a:spcBef>
              <a:spcAft>
                <a:spcPts val="0"/>
              </a:spcAft>
              <a:buNone/>
            </a:pPr>
            <a:r>
              <a:rPr b="1" lang="de-CH" sz="1700"/>
              <a:t>2.	Learning Data Distribution: </a:t>
            </a:r>
            <a:r>
              <a:rPr lang="de-CH" sz="1700"/>
              <a:t>Generative models learn the underlying probability distribution of the training data and use it to create similar, realistic outputs.</a:t>
            </a:r>
            <a:endParaRPr sz="1700"/>
          </a:p>
          <a:p>
            <a:pPr indent="0" lvl="0" marL="0" rtl="0" algn="l">
              <a:lnSpc>
                <a:spcPct val="100000"/>
              </a:lnSpc>
              <a:spcBef>
                <a:spcPts val="1200"/>
              </a:spcBef>
              <a:spcAft>
                <a:spcPts val="0"/>
              </a:spcAft>
              <a:buNone/>
            </a:pPr>
            <a:r>
              <a:rPr b="1" lang="de-CH" sz="1700"/>
              <a:t>3.	Versatility Across Modalities - these models are applied in domains such as:</a:t>
            </a:r>
            <a:endParaRPr b="1" sz="1700"/>
          </a:p>
          <a:p>
            <a:pPr indent="0" lvl="0" marL="0" rtl="0" algn="l">
              <a:lnSpc>
                <a:spcPct val="100000"/>
              </a:lnSpc>
              <a:spcBef>
                <a:spcPts val="1200"/>
              </a:spcBef>
              <a:spcAft>
                <a:spcPts val="0"/>
              </a:spcAft>
              <a:buNone/>
            </a:pPr>
            <a:r>
              <a:rPr lang="de-CH" sz="1700"/>
              <a:t>•	Text (e.g., ChatGPT, Bard)</a:t>
            </a:r>
            <a:endParaRPr sz="1700"/>
          </a:p>
          <a:p>
            <a:pPr indent="0" lvl="0" marL="0" rtl="0" algn="l">
              <a:lnSpc>
                <a:spcPct val="100000"/>
              </a:lnSpc>
              <a:spcBef>
                <a:spcPts val="1200"/>
              </a:spcBef>
              <a:spcAft>
                <a:spcPts val="0"/>
              </a:spcAft>
              <a:buNone/>
            </a:pPr>
            <a:r>
              <a:rPr lang="de-CH" sz="1700"/>
              <a:t>•	Images (e.g., DALL·E, Stable Diffusion)</a:t>
            </a:r>
            <a:endParaRPr sz="1700"/>
          </a:p>
          <a:p>
            <a:pPr indent="0" lvl="0" marL="0" rtl="0" algn="l">
              <a:lnSpc>
                <a:spcPct val="100000"/>
              </a:lnSpc>
              <a:spcBef>
                <a:spcPts val="1200"/>
              </a:spcBef>
              <a:spcAft>
                <a:spcPts val="0"/>
              </a:spcAft>
              <a:buNone/>
            </a:pPr>
            <a:r>
              <a:rPr lang="de-CH" sz="1700"/>
              <a:t>•	Audio (e.g., Jukebox by OpenAI)</a:t>
            </a:r>
            <a:endParaRPr sz="1700"/>
          </a:p>
          <a:p>
            <a:pPr indent="0" lvl="0" marL="0" rtl="0" algn="l">
              <a:lnSpc>
                <a:spcPct val="100000"/>
              </a:lnSpc>
              <a:spcBef>
                <a:spcPts val="1200"/>
              </a:spcBef>
              <a:spcAft>
                <a:spcPts val="0"/>
              </a:spcAft>
              <a:buNone/>
            </a:pPr>
            <a:r>
              <a:rPr lang="de-CH" sz="1700"/>
              <a:t>•	Video (e.g., generative video tools for special effects or synthetic media)</a:t>
            </a:r>
            <a:endParaRPr sz="1700"/>
          </a:p>
          <a:p>
            <a:pPr indent="0" lvl="0" marL="1371600" rtl="0" algn="l">
              <a:lnSpc>
                <a:spcPct val="150000"/>
              </a:lnSpc>
              <a:spcBef>
                <a:spcPts val="1200"/>
              </a:spcBef>
              <a:spcAft>
                <a:spcPts val="0"/>
              </a:spcAft>
              <a:buNone/>
            </a:pPr>
            <a:r>
              <a:t/>
            </a:r>
            <a:endParaRPr b="1" sz="2000"/>
          </a:p>
          <a:p>
            <a:pPr indent="0" lvl="0" marL="0" rtl="0" algn="l">
              <a:spcBef>
                <a:spcPts val="1200"/>
              </a:spcBef>
              <a:spcAft>
                <a:spcPts val="0"/>
              </a:spcAft>
              <a:buNone/>
            </a:pPr>
            <a:r>
              <a:t/>
            </a:r>
            <a:endParaRPr/>
          </a:p>
        </p:txBody>
      </p:sp>
      <p:sp>
        <p:nvSpPr>
          <p:cNvPr id="404" name="Google Shape;404;p52"/>
          <p:cNvSpPr txBox="1"/>
          <p:nvPr>
            <p:ph type="title"/>
          </p:nvPr>
        </p:nvSpPr>
        <p:spPr>
          <a:xfrm>
            <a:off x="1088955" y="239648"/>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Generative Machine Learning</a:t>
            </a:r>
            <a:endParaRPr/>
          </a:p>
        </p:txBody>
      </p:sp>
      <p:sp>
        <p:nvSpPr>
          <p:cNvPr id="405" name="Google Shape;405;p5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3"/>
          <p:cNvSpPr txBox="1"/>
          <p:nvPr>
            <p:ph idx="1" type="body"/>
          </p:nvPr>
        </p:nvSpPr>
        <p:spPr>
          <a:xfrm>
            <a:off x="409825" y="989350"/>
            <a:ext cx="11696700" cy="4935900"/>
          </a:xfrm>
          <a:prstGeom prst="rect">
            <a:avLst/>
          </a:prstGeom>
        </p:spPr>
        <p:txBody>
          <a:bodyPr anchorCtr="0" anchor="t" bIns="45700" lIns="91425" spcFirstLastPara="1" rIns="91425" wrap="square" tIns="45700">
            <a:noAutofit/>
          </a:bodyPr>
          <a:lstStyle/>
          <a:p>
            <a:pPr indent="0" lvl="0" marL="0" rtl="0" algn="l">
              <a:lnSpc>
                <a:spcPct val="100000"/>
              </a:lnSpc>
              <a:spcBef>
                <a:spcPts val="1200"/>
              </a:spcBef>
              <a:spcAft>
                <a:spcPts val="0"/>
              </a:spcAft>
              <a:buNone/>
            </a:pPr>
            <a:r>
              <a:rPr lang="de-CH" sz="1700"/>
              <a:t>Common techniques include:</a:t>
            </a:r>
            <a:endParaRPr sz="1700"/>
          </a:p>
          <a:p>
            <a:pPr indent="0" lvl="0" marL="0" rtl="0" algn="l">
              <a:lnSpc>
                <a:spcPct val="100000"/>
              </a:lnSpc>
              <a:spcBef>
                <a:spcPts val="1200"/>
              </a:spcBef>
              <a:spcAft>
                <a:spcPts val="0"/>
              </a:spcAft>
              <a:buClr>
                <a:schemeClr val="dk1"/>
              </a:buClr>
              <a:buSzPts val="1100"/>
              <a:buFont typeface="Arial"/>
              <a:buNone/>
            </a:pPr>
            <a:r>
              <a:t/>
            </a:r>
            <a:endParaRPr sz="1700"/>
          </a:p>
          <a:p>
            <a:pPr indent="0" lvl="0" marL="0" rtl="0" algn="l">
              <a:lnSpc>
                <a:spcPct val="100000"/>
              </a:lnSpc>
              <a:spcBef>
                <a:spcPts val="1200"/>
              </a:spcBef>
              <a:spcAft>
                <a:spcPts val="0"/>
              </a:spcAft>
              <a:buClr>
                <a:schemeClr val="dk1"/>
              </a:buClr>
              <a:buSzPts val="1100"/>
              <a:buFont typeface="Arial"/>
              <a:buNone/>
            </a:pPr>
            <a:r>
              <a:rPr b="1" lang="de-CH" sz="1700"/>
              <a:t>1. Generative Adversarial Networks (GANs):</a:t>
            </a:r>
            <a:endParaRPr b="1" sz="1700"/>
          </a:p>
          <a:p>
            <a:pPr indent="0" lvl="0" marL="0" rtl="0" algn="l">
              <a:lnSpc>
                <a:spcPct val="100000"/>
              </a:lnSpc>
              <a:spcBef>
                <a:spcPts val="1200"/>
              </a:spcBef>
              <a:spcAft>
                <a:spcPts val="0"/>
              </a:spcAft>
              <a:buClr>
                <a:schemeClr val="dk1"/>
              </a:buClr>
              <a:buSzPts val="1100"/>
              <a:buFont typeface="Arial"/>
              <a:buNone/>
            </a:pPr>
            <a:r>
              <a:rPr lang="de-CH" sz="1700"/>
              <a:t>	•	How it Works: GANs consist of two networks: a generator and a discriminator. The generator creates fake data, and the discriminator evaluates its authenticity. Over time, the generator improves until it can create data indistinguishable from the real data.</a:t>
            </a:r>
            <a:endParaRPr sz="1700"/>
          </a:p>
          <a:p>
            <a:pPr indent="0" lvl="0" marL="0" rtl="0" algn="l">
              <a:lnSpc>
                <a:spcPct val="100000"/>
              </a:lnSpc>
              <a:spcBef>
                <a:spcPts val="1200"/>
              </a:spcBef>
              <a:spcAft>
                <a:spcPts val="0"/>
              </a:spcAft>
              <a:buClr>
                <a:schemeClr val="dk1"/>
              </a:buClr>
              <a:buSzPts val="1100"/>
              <a:buFont typeface="Arial"/>
              <a:buNone/>
            </a:pPr>
            <a:r>
              <a:rPr lang="de-CH" sz="1700"/>
              <a:t>	•	Example: Generating realistic human faces or converting sketches into photorealistic images.</a:t>
            </a:r>
            <a:endParaRPr sz="1700"/>
          </a:p>
          <a:p>
            <a:pPr indent="0" lvl="0" marL="0" rtl="0" algn="l">
              <a:lnSpc>
                <a:spcPct val="100000"/>
              </a:lnSpc>
              <a:spcBef>
                <a:spcPts val="1200"/>
              </a:spcBef>
              <a:spcAft>
                <a:spcPts val="0"/>
              </a:spcAft>
              <a:buClr>
                <a:schemeClr val="dk1"/>
              </a:buClr>
              <a:buSzPts val="1100"/>
              <a:buFont typeface="Arial"/>
              <a:buNone/>
            </a:pPr>
            <a:r>
              <a:rPr b="1" lang="de-CH" sz="1700"/>
              <a:t>2. Variational Autoencoders (VAEs):</a:t>
            </a:r>
            <a:endParaRPr b="1" sz="1700"/>
          </a:p>
          <a:p>
            <a:pPr indent="0" lvl="0" marL="0" rtl="0" algn="l">
              <a:lnSpc>
                <a:spcPct val="100000"/>
              </a:lnSpc>
              <a:spcBef>
                <a:spcPts val="1200"/>
              </a:spcBef>
              <a:spcAft>
                <a:spcPts val="0"/>
              </a:spcAft>
              <a:buClr>
                <a:schemeClr val="dk1"/>
              </a:buClr>
              <a:buSzPts val="1100"/>
              <a:buFont typeface="Arial"/>
              <a:buNone/>
            </a:pPr>
            <a:r>
              <a:rPr lang="de-CH" sz="1700"/>
              <a:t>	•	How it Works: VAEs encode data into a compressed latent space and then decode it back to its original form. By sampling from this latent space, VAEs generate new data with similar characteristics.</a:t>
            </a:r>
            <a:endParaRPr sz="1700"/>
          </a:p>
          <a:p>
            <a:pPr indent="0" lvl="0" marL="0" rtl="0" algn="l">
              <a:lnSpc>
                <a:spcPct val="100000"/>
              </a:lnSpc>
              <a:spcBef>
                <a:spcPts val="1200"/>
              </a:spcBef>
              <a:spcAft>
                <a:spcPts val="0"/>
              </a:spcAft>
              <a:buClr>
                <a:schemeClr val="dk1"/>
              </a:buClr>
              <a:buSzPts val="1100"/>
              <a:buFont typeface="Arial"/>
              <a:buNone/>
            </a:pPr>
            <a:r>
              <a:rPr lang="de-CH" sz="1700"/>
              <a:t>	•	Example: Generating new designs for products or clothing.</a:t>
            </a:r>
            <a:endParaRPr sz="1700"/>
          </a:p>
          <a:p>
            <a:pPr indent="0" lvl="0" marL="0" rtl="0" algn="l">
              <a:lnSpc>
                <a:spcPct val="100000"/>
              </a:lnSpc>
              <a:spcBef>
                <a:spcPts val="1200"/>
              </a:spcBef>
              <a:spcAft>
                <a:spcPts val="1200"/>
              </a:spcAft>
              <a:buNone/>
            </a:pPr>
            <a:r>
              <a:t/>
            </a:r>
            <a:endParaRPr/>
          </a:p>
        </p:txBody>
      </p:sp>
      <p:sp>
        <p:nvSpPr>
          <p:cNvPr id="412" name="Google Shape;412;p53"/>
          <p:cNvSpPr txBox="1"/>
          <p:nvPr>
            <p:ph type="title"/>
          </p:nvPr>
        </p:nvSpPr>
        <p:spPr>
          <a:xfrm>
            <a:off x="1088955" y="239648"/>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Generative Machine Learning</a:t>
            </a:r>
            <a:endParaRPr/>
          </a:p>
        </p:txBody>
      </p:sp>
      <p:sp>
        <p:nvSpPr>
          <p:cNvPr id="413" name="Google Shape;413;p5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4"/>
          <p:cNvSpPr txBox="1"/>
          <p:nvPr>
            <p:ph idx="1" type="body"/>
          </p:nvPr>
        </p:nvSpPr>
        <p:spPr>
          <a:xfrm>
            <a:off x="409825" y="989350"/>
            <a:ext cx="11696700" cy="4935900"/>
          </a:xfrm>
          <a:prstGeom prst="rect">
            <a:avLst/>
          </a:prstGeom>
        </p:spPr>
        <p:txBody>
          <a:bodyPr anchorCtr="0" anchor="t" bIns="45700" lIns="91425" spcFirstLastPara="1" rIns="91425" wrap="square" tIns="45700">
            <a:noAutofit/>
          </a:bodyPr>
          <a:lstStyle/>
          <a:p>
            <a:pPr indent="0" lvl="0" marL="0" rtl="0" algn="l">
              <a:lnSpc>
                <a:spcPct val="100000"/>
              </a:lnSpc>
              <a:spcBef>
                <a:spcPts val="1200"/>
              </a:spcBef>
              <a:spcAft>
                <a:spcPts val="0"/>
              </a:spcAft>
              <a:buNone/>
            </a:pPr>
            <a:r>
              <a:rPr lang="de-CH" sz="1700"/>
              <a:t>Common techniques include:</a:t>
            </a:r>
            <a:endParaRPr sz="1700"/>
          </a:p>
          <a:p>
            <a:pPr indent="0" lvl="0" marL="0" rtl="0" algn="l">
              <a:lnSpc>
                <a:spcPct val="100000"/>
              </a:lnSpc>
              <a:spcBef>
                <a:spcPts val="1200"/>
              </a:spcBef>
              <a:spcAft>
                <a:spcPts val="0"/>
              </a:spcAft>
              <a:buNone/>
            </a:pPr>
            <a:r>
              <a:t/>
            </a:r>
            <a:endParaRPr sz="1700"/>
          </a:p>
          <a:p>
            <a:pPr indent="0" lvl="0" marL="0" rtl="0" algn="l">
              <a:lnSpc>
                <a:spcPct val="100000"/>
              </a:lnSpc>
              <a:spcBef>
                <a:spcPts val="1200"/>
              </a:spcBef>
              <a:spcAft>
                <a:spcPts val="0"/>
              </a:spcAft>
              <a:buNone/>
            </a:pPr>
            <a:r>
              <a:rPr b="1" lang="de-CH" sz="1700"/>
              <a:t>3. Diffusion Models:</a:t>
            </a:r>
            <a:endParaRPr b="1" sz="1700"/>
          </a:p>
          <a:p>
            <a:pPr indent="0" lvl="0" marL="0" rtl="0" algn="l">
              <a:lnSpc>
                <a:spcPct val="100000"/>
              </a:lnSpc>
              <a:spcBef>
                <a:spcPts val="1200"/>
              </a:spcBef>
              <a:spcAft>
                <a:spcPts val="0"/>
              </a:spcAft>
              <a:buNone/>
            </a:pPr>
            <a:r>
              <a:rPr lang="de-CH" sz="1700"/>
              <a:t>	•	How it Works: These models start with random noise and iteratively refine it to produce structured outputs. They have become popular for high-quality image and video generation.</a:t>
            </a:r>
            <a:endParaRPr sz="1700"/>
          </a:p>
          <a:p>
            <a:pPr indent="0" lvl="0" marL="0" rtl="0" algn="l">
              <a:lnSpc>
                <a:spcPct val="100000"/>
              </a:lnSpc>
              <a:spcBef>
                <a:spcPts val="1200"/>
              </a:spcBef>
              <a:spcAft>
                <a:spcPts val="0"/>
              </a:spcAft>
              <a:buNone/>
            </a:pPr>
            <a:r>
              <a:rPr lang="de-CH" sz="1700"/>
              <a:t>	•	Example: DALL·E and Stable Diffusion generate images from text descriptions.</a:t>
            </a:r>
            <a:endParaRPr sz="1700"/>
          </a:p>
          <a:p>
            <a:pPr indent="0" lvl="0" marL="0" rtl="0" algn="l">
              <a:lnSpc>
                <a:spcPct val="100000"/>
              </a:lnSpc>
              <a:spcBef>
                <a:spcPts val="1200"/>
              </a:spcBef>
              <a:spcAft>
                <a:spcPts val="0"/>
              </a:spcAft>
              <a:buNone/>
            </a:pPr>
            <a:r>
              <a:rPr b="1" lang="de-CH" sz="1700"/>
              <a:t>4. Transformer-Based Models:</a:t>
            </a:r>
            <a:endParaRPr b="1" sz="1700"/>
          </a:p>
          <a:p>
            <a:pPr indent="0" lvl="0" marL="0" rtl="0" algn="l">
              <a:lnSpc>
                <a:spcPct val="100000"/>
              </a:lnSpc>
              <a:spcBef>
                <a:spcPts val="1200"/>
              </a:spcBef>
              <a:spcAft>
                <a:spcPts val="0"/>
              </a:spcAft>
              <a:buNone/>
            </a:pPr>
            <a:r>
              <a:rPr lang="de-CH" sz="1700"/>
              <a:t>	•	How it Works: Transformers process sequential data and learn complex relationships using attention mechanisms. Models like GPT (Generative Pre-trained Transformers) excel in natural language generation.</a:t>
            </a:r>
            <a:endParaRPr sz="1700"/>
          </a:p>
          <a:p>
            <a:pPr indent="0" lvl="0" marL="0" rtl="0" algn="l">
              <a:lnSpc>
                <a:spcPct val="100000"/>
              </a:lnSpc>
              <a:spcBef>
                <a:spcPts val="1200"/>
              </a:spcBef>
              <a:spcAft>
                <a:spcPts val="0"/>
              </a:spcAft>
              <a:buNone/>
            </a:pPr>
            <a:r>
              <a:rPr lang="de-CH" sz="1700"/>
              <a:t>	•	Example: ChatGPT generates human-like text responses to prompts.</a:t>
            </a:r>
            <a:endParaRPr sz="1700"/>
          </a:p>
          <a:p>
            <a:pPr indent="0" lvl="0" marL="0" rtl="0" algn="l">
              <a:lnSpc>
                <a:spcPct val="100000"/>
              </a:lnSpc>
              <a:spcBef>
                <a:spcPts val="1200"/>
              </a:spcBef>
              <a:spcAft>
                <a:spcPts val="0"/>
              </a:spcAft>
              <a:buNone/>
            </a:pPr>
            <a:r>
              <a:rPr lang="de-CH" sz="1700"/>
              <a:t> </a:t>
            </a:r>
            <a:endParaRPr sz="1700"/>
          </a:p>
          <a:p>
            <a:pPr indent="0" lvl="0" marL="1371600" rtl="0" algn="l">
              <a:lnSpc>
                <a:spcPct val="100000"/>
              </a:lnSpc>
              <a:spcBef>
                <a:spcPts val="1200"/>
              </a:spcBef>
              <a:spcAft>
                <a:spcPts val="0"/>
              </a:spcAft>
              <a:buNone/>
            </a:pPr>
            <a:r>
              <a:t/>
            </a:r>
            <a:endParaRPr b="1" sz="2000"/>
          </a:p>
          <a:p>
            <a:pPr indent="0" lvl="0" marL="0" rtl="0" algn="l">
              <a:lnSpc>
                <a:spcPct val="100000"/>
              </a:lnSpc>
              <a:spcBef>
                <a:spcPts val="1200"/>
              </a:spcBef>
              <a:spcAft>
                <a:spcPts val="0"/>
              </a:spcAft>
              <a:buNone/>
            </a:pPr>
            <a:r>
              <a:t/>
            </a:r>
            <a:endParaRPr/>
          </a:p>
        </p:txBody>
      </p:sp>
      <p:sp>
        <p:nvSpPr>
          <p:cNvPr id="420" name="Google Shape;420;p54"/>
          <p:cNvSpPr txBox="1"/>
          <p:nvPr>
            <p:ph type="title"/>
          </p:nvPr>
        </p:nvSpPr>
        <p:spPr>
          <a:xfrm>
            <a:off x="1088955" y="239648"/>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Generative Machine Learning</a:t>
            </a:r>
            <a:endParaRPr/>
          </a:p>
        </p:txBody>
      </p:sp>
      <p:sp>
        <p:nvSpPr>
          <p:cNvPr id="421" name="Google Shape;421;p5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55"/>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b="1"/>
          </a:p>
          <a:p>
            <a:pPr indent="0" lvl="0" marL="0" rtl="0" algn="l">
              <a:spcBef>
                <a:spcPts val="1000"/>
              </a:spcBef>
              <a:spcAft>
                <a:spcPts val="0"/>
              </a:spcAft>
              <a:buNone/>
            </a:pPr>
            <a:r>
              <a:rPr lang="de-CH"/>
              <a:t>Performance metrics: </a:t>
            </a:r>
            <a:r>
              <a:rPr lang="de-CH"/>
              <a:t>quantify</a:t>
            </a:r>
            <a:r>
              <a:rPr lang="de-CH"/>
              <a:t> per</a:t>
            </a:r>
            <a:r>
              <a:rPr lang="de-CH"/>
              <a:t>f</a:t>
            </a:r>
            <a:r>
              <a:rPr lang="de-CH"/>
              <a:t>orm</a:t>
            </a:r>
            <a:r>
              <a:rPr lang="de-CH"/>
              <a:t>ance of pr</a:t>
            </a:r>
            <a:r>
              <a:rPr lang="de-CH"/>
              <a:t>edictions made by ML models. Useful for model evaluation, comparison and improvement.</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de-CH"/>
              <a:t>Performance metrics can be grouped in:</a:t>
            </a:r>
            <a:endParaRPr/>
          </a:p>
          <a:p>
            <a:pPr indent="-393700" lvl="0" marL="457200" rtl="0" algn="l">
              <a:spcBef>
                <a:spcPts val="1000"/>
              </a:spcBef>
              <a:spcAft>
                <a:spcPts val="0"/>
              </a:spcAft>
              <a:buSzPts val="2600"/>
              <a:buChar char="-"/>
            </a:pPr>
            <a:r>
              <a:rPr lang="de-CH"/>
              <a:t>classification metrics</a:t>
            </a:r>
            <a:endParaRPr/>
          </a:p>
          <a:p>
            <a:pPr indent="-393700" lvl="0" marL="457200" rtl="0" algn="l">
              <a:spcBef>
                <a:spcPts val="0"/>
              </a:spcBef>
              <a:spcAft>
                <a:spcPts val="0"/>
              </a:spcAft>
              <a:buSzPts val="2600"/>
              <a:buChar char="-"/>
            </a:pPr>
            <a:r>
              <a:rPr lang="de-CH"/>
              <a:t>regression metrics</a:t>
            </a:r>
            <a:endParaRPr/>
          </a:p>
          <a:p>
            <a:pPr indent="-393700" lvl="0" marL="457200" rtl="0" algn="l">
              <a:spcBef>
                <a:spcPts val="0"/>
              </a:spcBef>
              <a:spcAft>
                <a:spcPts val="0"/>
              </a:spcAft>
              <a:buSzPts val="2600"/>
              <a:buChar char="-"/>
            </a:pPr>
            <a:r>
              <a:rPr lang="de-CH"/>
              <a:t>clustering</a:t>
            </a:r>
            <a:endParaRPr/>
          </a:p>
          <a:p>
            <a:pPr indent="-393700" lvl="0" marL="457200" rtl="0" algn="l">
              <a:spcBef>
                <a:spcPts val="0"/>
              </a:spcBef>
              <a:spcAft>
                <a:spcPts val="0"/>
              </a:spcAft>
              <a:buSzPts val="2600"/>
              <a:buChar char="-"/>
            </a:pPr>
            <a:r>
              <a:rPr lang="de-CH"/>
              <a:t>NLP / Images / Audio / Video</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428" name="Google Shape;428;p5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Performance metrics</a:t>
            </a:r>
            <a:endParaRPr/>
          </a:p>
        </p:txBody>
      </p:sp>
      <p:sp>
        <p:nvSpPr>
          <p:cNvPr id="429" name="Google Shape;429;p5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56"/>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de-CH"/>
              <a:t>Classification metrics</a:t>
            </a:r>
            <a:endParaRPr b="1"/>
          </a:p>
          <a:p>
            <a:pPr indent="-393700" lvl="0" marL="457200" rtl="0" algn="l">
              <a:spcBef>
                <a:spcPts val="1000"/>
              </a:spcBef>
              <a:spcAft>
                <a:spcPts val="0"/>
              </a:spcAft>
              <a:buSzPts val="2600"/>
              <a:buChar char="-"/>
            </a:pPr>
            <a:r>
              <a:rPr lang="de-CH"/>
              <a:t>confusion matrix</a:t>
            </a:r>
            <a:endParaRPr/>
          </a:p>
          <a:p>
            <a:pPr indent="-393700" lvl="0" marL="457200" rtl="0" algn="l">
              <a:spcBef>
                <a:spcPts val="0"/>
              </a:spcBef>
              <a:spcAft>
                <a:spcPts val="0"/>
              </a:spcAft>
              <a:buSzPts val="2600"/>
              <a:buChar char="-"/>
            </a:pPr>
            <a:r>
              <a:rPr lang="de-CH"/>
              <a:t>main metrics</a:t>
            </a:r>
            <a:endParaRPr/>
          </a:p>
          <a:p>
            <a:pPr indent="-342900" lvl="1" marL="914400" rtl="0" algn="l">
              <a:spcBef>
                <a:spcPts val="0"/>
              </a:spcBef>
              <a:spcAft>
                <a:spcPts val="0"/>
              </a:spcAft>
              <a:buSzPts val="1800"/>
              <a:buChar char="-"/>
            </a:pPr>
            <a:r>
              <a:rPr lang="de-CH"/>
              <a:t>accuracy</a:t>
            </a:r>
            <a:endParaRPr/>
          </a:p>
          <a:p>
            <a:pPr indent="-342900" lvl="1" marL="914400" rtl="0" algn="l">
              <a:spcBef>
                <a:spcPts val="0"/>
              </a:spcBef>
              <a:spcAft>
                <a:spcPts val="0"/>
              </a:spcAft>
              <a:buSzPts val="1800"/>
              <a:buChar char="-"/>
            </a:pPr>
            <a:r>
              <a:rPr lang="de-CH"/>
              <a:t>precision</a:t>
            </a:r>
            <a:endParaRPr/>
          </a:p>
          <a:p>
            <a:pPr indent="-342900" lvl="1" marL="914400" rtl="0" algn="l">
              <a:spcBef>
                <a:spcPts val="0"/>
              </a:spcBef>
              <a:spcAft>
                <a:spcPts val="0"/>
              </a:spcAft>
              <a:buSzPts val="1800"/>
              <a:buChar char="-"/>
            </a:pPr>
            <a:r>
              <a:rPr lang="de-CH"/>
              <a:t>recall sensitivity</a:t>
            </a:r>
            <a:endParaRPr/>
          </a:p>
          <a:p>
            <a:pPr indent="-342900" lvl="1" marL="914400" rtl="0" algn="l">
              <a:spcBef>
                <a:spcPts val="0"/>
              </a:spcBef>
              <a:spcAft>
                <a:spcPts val="0"/>
              </a:spcAft>
              <a:buSzPts val="1800"/>
              <a:buChar char="-"/>
            </a:pPr>
            <a:r>
              <a:rPr lang="de-CH"/>
              <a:t>specificity</a:t>
            </a:r>
            <a:endParaRPr/>
          </a:p>
          <a:p>
            <a:pPr indent="-342900" lvl="1" marL="914400" rtl="0" algn="l">
              <a:spcBef>
                <a:spcPts val="0"/>
              </a:spcBef>
              <a:spcAft>
                <a:spcPts val="0"/>
              </a:spcAft>
              <a:buSzPts val="1800"/>
              <a:buChar char="-"/>
            </a:pPr>
            <a:r>
              <a:rPr lang="de-CH"/>
              <a:t>F1-score</a:t>
            </a:r>
            <a:endParaRPr/>
          </a:p>
          <a:p>
            <a:pPr indent="-393700" lvl="0" marL="457200" rtl="0" algn="l">
              <a:spcBef>
                <a:spcPts val="0"/>
              </a:spcBef>
              <a:spcAft>
                <a:spcPts val="0"/>
              </a:spcAft>
              <a:buSzPts val="2600"/>
              <a:buChar char="-"/>
            </a:pPr>
            <a:r>
              <a:rPr lang="de-CH"/>
              <a:t>ROC</a:t>
            </a:r>
            <a:endParaRPr/>
          </a:p>
          <a:p>
            <a:pPr indent="-393700" lvl="0" marL="457200" rtl="0" algn="l">
              <a:spcBef>
                <a:spcPts val="0"/>
              </a:spcBef>
              <a:spcAft>
                <a:spcPts val="0"/>
              </a:spcAft>
              <a:buSzPts val="2600"/>
              <a:buChar char="-"/>
            </a:pPr>
            <a:r>
              <a:rPr lang="de-CH"/>
              <a:t>AUC</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436" name="Google Shape;436;p5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Performance metrics</a:t>
            </a:r>
            <a:endParaRPr/>
          </a:p>
        </p:txBody>
      </p:sp>
      <p:sp>
        <p:nvSpPr>
          <p:cNvPr id="437" name="Google Shape;437;p5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438" name="Google Shape;438;p56"/>
          <p:cNvPicPr preferRelativeResize="0"/>
          <p:nvPr/>
        </p:nvPicPr>
        <p:blipFill>
          <a:blip r:embed="rId3">
            <a:alphaModFix/>
          </a:blip>
          <a:stretch>
            <a:fillRect/>
          </a:stretch>
        </p:blipFill>
        <p:spPr>
          <a:xfrm>
            <a:off x="4645125" y="2446624"/>
            <a:ext cx="7250327" cy="3609025"/>
          </a:xfrm>
          <a:prstGeom prst="rect">
            <a:avLst/>
          </a:prstGeom>
          <a:noFill/>
          <a:ln>
            <a:noFill/>
          </a:ln>
        </p:spPr>
      </p:pic>
      <p:pic>
        <p:nvPicPr>
          <p:cNvPr id="439" name="Google Shape;439;p56"/>
          <p:cNvPicPr preferRelativeResize="0"/>
          <p:nvPr/>
        </p:nvPicPr>
        <p:blipFill>
          <a:blip r:embed="rId4">
            <a:alphaModFix/>
          </a:blip>
          <a:stretch>
            <a:fillRect/>
          </a:stretch>
        </p:blipFill>
        <p:spPr>
          <a:xfrm>
            <a:off x="5179850" y="1171300"/>
            <a:ext cx="6180875" cy="11446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7"/>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446" name="Google Shape;446;p57"/>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447" name="Google Shape;447;p57"/>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448" name="Google Shape;448;p57"/>
          <p:cNvSpPr txBox="1"/>
          <p:nvPr/>
        </p:nvSpPr>
        <p:spPr>
          <a:xfrm>
            <a:off x="0" y="0"/>
            <a:ext cx="5936700" cy="954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2800">
              <a:solidFill>
                <a:srgbClr val="646363"/>
              </a:solidFill>
              <a:latin typeface="Arial"/>
              <a:ea typeface="Arial"/>
              <a:cs typeface="Arial"/>
              <a:sym typeface="Arial"/>
            </a:endParaRPr>
          </a:p>
          <a:p>
            <a:pPr indent="0" lvl="0" marL="0" marR="0" rtl="0" algn="l">
              <a:spcBef>
                <a:spcPts val="0"/>
              </a:spcBef>
              <a:spcAft>
                <a:spcPts val="0"/>
              </a:spcAft>
              <a:buNone/>
            </a:pPr>
            <a:r>
              <a:rPr lang="de-CH" sz="2800">
                <a:solidFill>
                  <a:srgbClr val="646363"/>
                </a:solidFill>
                <a:latin typeface="Arial"/>
                <a:ea typeface="Arial"/>
                <a:cs typeface="Arial"/>
                <a:sym typeface="Arial"/>
              </a:rPr>
              <a:t>	      </a:t>
            </a:r>
            <a:endParaRPr>
              <a:solidFill>
                <a:srgbClr val="646363"/>
              </a:solidFill>
            </a:endParaRPr>
          </a:p>
        </p:txBody>
      </p:sp>
      <p:sp>
        <p:nvSpPr>
          <p:cNvPr id="449" name="Google Shape;449;p57"/>
          <p:cNvSpPr txBox="1"/>
          <p:nvPr/>
        </p:nvSpPr>
        <p:spPr>
          <a:xfrm>
            <a:off x="1434150" y="8382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de-CH"/>
              <a:t> </a:t>
            </a:r>
            <a:endParaRPr/>
          </a:p>
        </p:txBody>
      </p:sp>
      <p:pic>
        <p:nvPicPr>
          <p:cNvPr id="450" name="Google Shape;450;p57"/>
          <p:cNvPicPr preferRelativeResize="0"/>
          <p:nvPr/>
        </p:nvPicPr>
        <p:blipFill>
          <a:blip r:embed="rId3">
            <a:alphaModFix/>
          </a:blip>
          <a:stretch>
            <a:fillRect/>
          </a:stretch>
        </p:blipFill>
        <p:spPr>
          <a:xfrm>
            <a:off x="757875" y="251250"/>
            <a:ext cx="9753600" cy="5486400"/>
          </a:xfrm>
          <a:prstGeom prst="rect">
            <a:avLst/>
          </a:prstGeom>
          <a:noFill/>
          <a:ln>
            <a:noFill/>
          </a:ln>
        </p:spPr>
      </p:pic>
      <p:sp>
        <p:nvSpPr>
          <p:cNvPr id="451" name="Google Shape;451;p57"/>
          <p:cNvSpPr txBox="1"/>
          <p:nvPr/>
        </p:nvSpPr>
        <p:spPr>
          <a:xfrm>
            <a:off x="910275" y="40365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de-CH"/>
              <a:t> </a:t>
            </a:r>
            <a:endParaRPr/>
          </a:p>
        </p:txBody>
      </p:sp>
      <p:sp>
        <p:nvSpPr>
          <p:cNvPr id="452" name="Google Shape;452;p57"/>
          <p:cNvSpPr txBox="1"/>
          <p:nvPr/>
        </p:nvSpPr>
        <p:spPr>
          <a:xfrm>
            <a:off x="10033675" y="2896000"/>
            <a:ext cx="2038800" cy="257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1200">
                <a:solidFill>
                  <a:schemeClr val="dk1"/>
                </a:solidFill>
              </a:rPr>
              <a:t>Classification tasks: </a:t>
            </a:r>
            <a:endParaRPr sz="1200">
              <a:solidFill>
                <a:schemeClr val="dk1"/>
              </a:solidFill>
            </a:endParaRPr>
          </a:p>
          <a:p>
            <a:pPr indent="-304800" lvl="0" marL="457200" rtl="0" algn="l">
              <a:spcBef>
                <a:spcPts val="0"/>
              </a:spcBef>
              <a:spcAft>
                <a:spcPts val="0"/>
              </a:spcAft>
              <a:buClr>
                <a:schemeClr val="dk1"/>
              </a:buClr>
              <a:buSzPts val="1200"/>
              <a:buAutoNum type="arabicParenR"/>
            </a:pPr>
            <a:r>
              <a:rPr lang="de-CH" sz="1200">
                <a:solidFill>
                  <a:schemeClr val="dk1"/>
                </a:solidFill>
              </a:rPr>
              <a:t>Random Forest</a:t>
            </a:r>
            <a:endParaRPr sz="1200">
              <a:solidFill>
                <a:schemeClr val="dk1"/>
              </a:solidFill>
            </a:endParaRPr>
          </a:p>
          <a:p>
            <a:pPr indent="-304800" lvl="0" marL="457200" rtl="0" algn="l">
              <a:spcBef>
                <a:spcPts val="0"/>
              </a:spcBef>
              <a:spcAft>
                <a:spcPts val="0"/>
              </a:spcAft>
              <a:buClr>
                <a:schemeClr val="dk1"/>
              </a:buClr>
              <a:buSzPts val="1200"/>
              <a:buAutoNum type="arabicParenR"/>
            </a:pPr>
            <a:r>
              <a:rPr lang="de-CH" sz="1200">
                <a:solidFill>
                  <a:schemeClr val="dk1"/>
                </a:solidFill>
              </a:rPr>
              <a:t>Logistic Regression</a:t>
            </a:r>
            <a:endParaRPr sz="1200">
              <a:solidFill>
                <a:schemeClr val="dk1"/>
              </a:solidFill>
            </a:endParaRPr>
          </a:p>
          <a:p>
            <a:pPr indent="-304800" lvl="0" marL="457200" rtl="0" algn="l">
              <a:spcBef>
                <a:spcPts val="0"/>
              </a:spcBef>
              <a:spcAft>
                <a:spcPts val="0"/>
              </a:spcAft>
              <a:buClr>
                <a:schemeClr val="dk1"/>
              </a:buClr>
              <a:buSzPts val="1200"/>
              <a:buAutoNum type="arabicParenR"/>
            </a:pPr>
            <a:r>
              <a:rPr lang="de-CH" sz="1200">
                <a:solidFill>
                  <a:schemeClr val="dk1"/>
                </a:solidFill>
              </a:rPr>
              <a:t>Decission Tree</a:t>
            </a:r>
            <a:endParaRPr sz="1200">
              <a:solidFill>
                <a:schemeClr val="dk1"/>
              </a:solidFill>
            </a:endParaRPr>
          </a:p>
          <a:p>
            <a:pPr indent="-304800" lvl="0" marL="457200" rtl="0" algn="l">
              <a:spcBef>
                <a:spcPts val="0"/>
              </a:spcBef>
              <a:spcAft>
                <a:spcPts val="0"/>
              </a:spcAft>
              <a:buClr>
                <a:schemeClr val="dk1"/>
              </a:buClr>
              <a:buSzPts val="1200"/>
              <a:buAutoNum type="arabicParenR"/>
            </a:pPr>
            <a:r>
              <a:rPr lang="de-CH" sz="1200">
                <a:solidFill>
                  <a:schemeClr val="dk1"/>
                </a:solidFill>
              </a:rPr>
              <a:t>K-Nearest neighbours</a:t>
            </a:r>
            <a:endParaRPr sz="1200">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58"/>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Regression metrics</a:t>
            </a:r>
            <a:endParaRPr/>
          </a:p>
          <a:p>
            <a:pPr indent="-393700" lvl="0" marL="457200" rtl="0" algn="l">
              <a:spcBef>
                <a:spcPts val="1000"/>
              </a:spcBef>
              <a:spcAft>
                <a:spcPts val="0"/>
              </a:spcAft>
              <a:buSzPts val="2600"/>
              <a:buChar char="-"/>
            </a:pPr>
            <a:r>
              <a:rPr lang="de-CH"/>
              <a:t>Mean Absolute Error (MAE)</a:t>
            </a:r>
            <a:endParaRPr/>
          </a:p>
          <a:p>
            <a:pPr indent="0" lvl="0" marL="457200" rtl="0" algn="l">
              <a:spcBef>
                <a:spcPts val="1000"/>
              </a:spcBef>
              <a:spcAft>
                <a:spcPts val="0"/>
              </a:spcAft>
              <a:buNone/>
            </a:pPr>
            <a:r>
              <a:t/>
            </a:r>
            <a:endParaRPr/>
          </a:p>
          <a:p>
            <a:pPr indent="-393700" lvl="0" marL="457200" rtl="0" algn="l">
              <a:spcBef>
                <a:spcPts val="1000"/>
              </a:spcBef>
              <a:spcAft>
                <a:spcPts val="0"/>
              </a:spcAft>
              <a:buSzPts val="2600"/>
              <a:buChar char="-"/>
            </a:pPr>
            <a:r>
              <a:rPr lang="de-CH"/>
              <a:t>Mean Squared Error (MSE)</a:t>
            </a:r>
            <a:endParaRPr/>
          </a:p>
          <a:p>
            <a:pPr indent="0" lvl="0" marL="457200" rtl="0" algn="l">
              <a:spcBef>
                <a:spcPts val="1000"/>
              </a:spcBef>
              <a:spcAft>
                <a:spcPts val="0"/>
              </a:spcAft>
              <a:buNone/>
            </a:pPr>
            <a:r>
              <a:t/>
            </a:r>
            <a:endParaRPr/>
          </a:p>
          <a:p>
            <a:pPr indent="-393700" lvl="0" marL="457200" rtl="0" algn="l">
              <a:spcBef>
                <a:spcPts val="1000"/>
              </a:spcBef>
              <a:spcAft>
                <a:spcPts val="0"/>
              </a:spcAft>
              <a:buSzPts val="2600"/>
              <a:buChar char="-"/>
            </a:pPr>
            <a:r>
              <a:rPr lang="de-CH"/>
              <a:t>Root Mean Squared Error (RMS)</a:t>
            </a:r>
            <a:endParaRPr/>
          </a:p>
          <a:p>
            <a:pPr indent="0" lvl="0" marL="457200" rtl="0" algn="l">
              <a:spcBef>
                <a:spcPts val="1000"/>
              </a:spcBef>
              <a:spcAft>
                <a:spcPts val="0"/>
              </a:spcAft>
              <a:buNone/>
            </a:pPr>
            <a:r>
              <a:t/>
            </a:r>
            <a:endParaRPr/>
          </a:p>
          <a:p>
            <a:pPr indent="-393700" lvl="0" marL="457200" rtl="0" algn="l">
              <a:spcBef>
                <a:spcPts val="1000"/>
              </a:spcBef>
              <a:spcAft>
                <a:spcPts val="0"/>
              </a:spcAft>
              <a:buSzPts val="2600"/>
              <a:buChar char="-"/>
            </a:pPr>
            <a:r>
              <a:rPr lang="de-CH"/>
              <a:t>Coefficient of determination (R2)</a:t>
            </a:r>
            <a:endParaRPr/>
          </a:p>
        </p:txBody>
      </p:sp>
      <p:sp>
        <p:nvSpPr>
          <p:cNvPr id="459" name="Google Shape;459;p5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Performance metrics</a:t>
            </a:r>
            <a:endParaRPr/>
          </a:p>
        </p:txBody>
      </p:sp>
      <p:sp>
        <p:nvSpPr>
          <p:cNvPr id="460" name="Google Shape;460;p5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pic>
        <p:nvPicPr>
          <p:cNvPr id="461" name="Google Shape;461;p58"/>
          <p:cNvPicPr preferRelativeResize="0"/>
          <p:nvPr/>
        </p:nvPicPr>
        <p:blipFill>
          <a:blip r:embed="rId3">
            <a:alphaModFix/>
          </a:blip>
          <a:stretch>
            <a:fillRect/>
          </a:stretch>
        </p:blipFill>
        <p:spPr>
          <a:xfrm>
            <a:off x="5986004" y="2865050"/>
            <a:ext cx="3729100" cy="754200"/>
          </a:xfrm>
          <a:prstGeom prst="rect">
            <a:avLst/>
          </a:prstGeom>
          <a:noFill/>
          <a:ln>
            <a:noFill/>
          </a:ln>
        </p:spPr>
      </p:pic>
      <p:pic>
        <p:nvPicPr>
          <p:cNvPr id="462" name="Google Shape;462;p58"/>
          <p:cNvPicPr preferRelativeResize="0"/>
          <p:nvPr/>
        </p:nvPicPr>
        <p:blipFill>
          <a:blip r:embed="rId4">
            <a:alphaModFix/>
          </a:blip>
          <a:stretch>
            <a:fillRect/>
          </a:stretch>
        </p:blipFill>
        <p:spPr>
          <a:xfrm>
            <a:off x="6731575" y="3871000"/>
            <a:ext cx="3570525" cy="859375"/>
          </a:xfrm>
          <a:prstGeom prst="rect">
            <a:avLst/>
          </a:prstGeom>
          <a:noFill/>
          <a:ln>
            <a:noFill/>
          </a:ln>
        </p:spPr>
      </p:pic>
      <p:pic>
        <p:nvPicPr>
          <p:cNvPr id="463" name="Google Shape;463;p58"/>
          <p:cNvPicPr preferRelativeResize="0"/>
          <p:nvPr/>
        </p:nvPicPr>
        <p:blipFill>
          <a:blip r:embed="rId5">
            <a:alphaModFix/>
          </a:blip>
          <a:stretch>
            <a:fillRect/>
          </a:stretch>
        </p:blipFill>
        <p:spPr>
          <a:xfrm>
            <a:off x="5935650" y="1852700"/>
            <a:ext cx="3329200" cy="681575"/>
          </a:xfrm>
          <a:prstGeom prst="rect">
            <a:avLst/>
          </a:prstGeom>
          <a:noFill/>
          <a:ln>
            <a:noFill/>
          </a:ln>
        </p:spPr>
      </p:pic>
      <p:pic>
        <p:nvPicPr>
          <p:cNvPr id="464" name="Google Shape;464;p58"/>
          <p:cNvPicPr preferRelativeResize="0"/>
          <p:nvPr/>
        </p:nvPicPr>
        <p:blipFill>
          <a:blip r:embed="rId6">
            <a:alphaModFix/>
          </a:blip>
          <a:stretch>
            <a:fillRect/>
          </a:stretch>
        </p:blipFill>
        <p:spPr>
          <a:xfrm>
            <a:off x="6802370" y="4982125"/>
            <a:ext cx="2502844" cy="7497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59"/>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471" name="Google Shape;471;p59"/>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472" name="Google Shape;472;p59"/>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473" name="Google Shape;473;p59"/>
          <p:cNvSpPr txBox="1"/>
          <p:nvPr/>
        </p:nvSpPr>
        <p:spPr>
          <a:xfrm>
            <a:off x="0" y="0"/>
            <a:ext cx="5936700" cy="954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2800">
              <a:solidFill>
                <a:srgbClr val="646363"/>
              </a:solidFill>
              <a:latin typeface="Arial"/>
              <a:ea typeface="Arial"/>
              <a:cs typeface="Arial"/>
              <a:sym typeface="Arial"/>
            </a:endParaRPr>
          </a:p>
          <a:p>
            <a:pPr indent="0" lvl="0" marL="0" marR="0" rtl="0" algn="l">
              <a:spcBef>
                <a:spcPts val="0"/>
              </a:spcBef>
              <a:spcAft>
                <a:spcPts val="0"/>
              </a:spcAft>
              <a:buNone/>
            </a:pPr>
            <a:r>
              <a:rPr lang="de-CH" sz="2800">
                <a:solidFill>
                  <a:srgbClr val="646363"/>
                </a:solidFill>
                <a:latin typeface="Arial"/>
                <a:ea typeface="Arial"/>
                <a:cs typeface="Arial"/>
                <a:sym typeface="Arial"/>
              </a:rPr>
              <a:t>	      </a:t>
            </a:r>
            <a:endParaRPr>
              <a:solidFill>
                <a:srgbClr val="646363"/>
              </a:solidFill>
            </a:endParaRPr>
          </a:p>
        </p:txBody>
      </p:sp>
      <p:sp>
        <p:nvSpPr>
          <p:cNvPr id="474" name="Google Shape;474;p59"/>
          <p:cNvSpPr txBox="1"/>
          <p:nvPr/>
        </p:nvSpPr>
        <p:spPr>
          <a:xfrm>
            <a:off x="3300413" y="3070875"/>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de-CH"/>
              <a:t> </a:t>
            </a:r>
            <a:endParaRPr/>
          </a:p>
        </p:txBody>
      </p:sp>
      <p:sp>
        <p:nvSpPr>
          <p:cNvPr id="475" name="Google Shape;475;p5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CH"/>
              <a:t> </a:t>
            </a:r>
            <a:endParaRPr/>
          </a:p>
        </p:txBody>
      </p:sp>
      <p:sp>
        <p:nvSpPr>
          <p:cNvPr id="476" name="Google Shape;476;p59"/>
          <p:cNvSpPr txBox="1"/>
          <p:nvPr/>
        </p:nvSpPr>
        <p:spPr>
          <a:xfrm>
            <a:off x="152400" y="1524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CH"/>
              <a:t> </a:t>
            </a:r>
            <a:endParaRPr/>
          </a:p>
        </p:txBody>
      </p:sp>
      <p:sp>
        <p:nvSpPr>
          <p:cNvPr id="477" name="Google Shape;477;p59"/>
          <p:cNvSpPr txBox="1"/>
          <p:nvPr/>
        </p:nvSpPr>
        <p:spPr>
          <a:xfrm>
            <a:off x="1120350" y="502525"/>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de-CH"/>
              <a:t> </a:t>
            </a:r>
            <a:endParaRPr/>
          </a:p>
        </p:txBody>
      </p:sp>
      <p:pic>
        <p:nvPicPr>
          <p:cNvPr id="478" name="Google Shape;478;p59"/>
          <p:cNvPicPr preferRelativeResize="0"/>
          <p:nvPr/>
        </p:nvPicPr>
        <p:blipFill>
          <a:blip r:embed="rId3">
            <a:alphaModFix/>
          </a:blip>
          <a:stretch>
            <a:fillRect/>
          </a:stretch>
        </p:blipFill>
        <p:spPr>
          <a:xfrm>
            <a:off x="1219200" y="954300"/>
            <a:ext cx="9753600" cy="5486400"/>
          </a:xfrm>
          <a:prstGeom prst="rect">
            <a:avLst/>
          </a:prstGeom>
          <a:noFill/>
          <a:ln>
            <a:noFill/>
          </a:ln>
        </p:spPr>
      </p:pic>
      <p:sp>
        <p:nvSpPr>
          <p:cNvPr id="479" name="Google Shape;479;p59"/>
          <p:cNvSpPr txBox="1"/>
          <p:nvPr/>
        </p:nvSpPr>
        <p:spPr>
          <a:xfrm>
            <a:off x="2224225" y="552600"/>
            <a:ext cx="3321300" cy="261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a:solidFill>
                  <a:schemeClr val="dk1"/>
                </a:solidFill>
              </a:rPr>
              <a:t>Regression tasks: </a:t>
            </a:r>
            <a:endParaRPr>
              <a:solidFill>
                <a:schemeClr val="dk1"/>
              </a:solidFill>
            </a:endParaRPr>
          </a:p>
          <a:p>
            <a:pPr indent="-317500" lvl="0" marL="457200" rtl="0" algn="l">
              <a:spcBef>
                <a:spcPts val="0"/>
              </a:spcBef>
              <a:spcAft>
                <a:spcPts val="0"/>
              </a:spcAft>
              <a:buClr>
                <a:schemeClr val="dk1"/>
              </a:buClr>
              <a:buSzPts val="1400"/>
              <a:buAutoNum type="arabicParenR"/>
            </a:pPr>
            <a:r>
              <a:rPr lang="de-CH">
                <a:solidFill>
                  <a:schemeClr val="dk1"/>
                </a:solidFill>
              </a:rPr>
              <a:t>Linear Regression</a:t>
            </a:r>
            <a:endParaRPr>
              <a:solidFill>
                <a:schemeClr val="dk1"/>
              </a:solidFill>
            </a:endParaRPr>
          </a:p>
          <a:p>
            <a:pPr indent="-317500" lvl="0" marL="457200" rtl="0" algn="l">
              <a:spcBef>
                <a:spcPts val="0"/>
              </a:spcBef>
              <a:spcAft>
                <a:spcPts val="0"/>
              </a:spcAft>
              <a:buClr>
                <a:schemeClr val="dk1"/>
              </a:buClr>
              <a:buSzPts val="1400"/>
              <a:buAutoNum type="arabicParenR"/>
            </a:pPr>
            <a:r>
              <a:rPr lang="de-CH">
                <a:solidFill>
                  <a:schemeClr val="dk1"/>
                </a:solidFill>
              </a:rPr>
              <a:t>Decision</a:t>
            </a:r>
            <a:r>
              <a:rPr lang="de-CH">
                <a:solidFill>
                  <a:schemeClr val="dk1"/>
                </a:solidFill>
              </a:rPr>
              <a:t> Tree (regression)</a:t>
            </a:r>
            <a:endParaRPr>
              <a:solidFill>
                <a:schemeClr val="dk1"/>
              </a:solidFill>
            </a:endParaRPr>
          </a:p>
          <a:p>
            <a:pPr indent="-317500" lvl="0" marL="457200" rtl="0" algn="l">
              <a:spcBef>
                <a:spcPts val="0"/>
              </a:spcBef>
              <a:spcAft>
                <a:spcPts val="0"/>
              </a:spcAft>
              <a:buClr>
                <a:schemeClr val="dk1"/>
              </a:buClr>
              <a:buSzPts val="1400"/>
              <a:buAutoNum type="arabicParenR"/>
            </a:pPr>
            <a:r>
              <a:rPr lang="de-CH">
                <a:solidFill>
                  <a:schemeClr val="dk1"/>
                </a:solidFill>
              </a:rPr>
              <a:t>Random Forest Regressor</a:t>
            </a:r>
            <a:endParaRPr>
              <a:solidFill>
                <a:schemeClr val="dk1"/>
              </a:solidFill>
            </a:endParaRPr>
          </a:p>
          <a:p>
            <a:pPr indent="-317500" lvl="0" marL="457200" rtl="0" algn="l">
              <a:spcBef>
                <a:spcPts val="0"/>
              </a:spcBef>
              <a:spcAft>
                <a:spcPts val="0"/>
              </a:spcAft>
              <a:buClr>
                <a:schemeClr val="dk1"/>
              </a:buClr>
              <a:buSzPts val="1400"/>
              <a:buAutoNum type="arabicParenR"/>
            </a:pPr>
            <a:r>
              <a:rPr lang="de-CH">
                <a:solidFill>
                  <a:schemeClr val="dk1"/>
                </a:solidFill>
              </a:rPr>
              <a:t>XGBoost</a:t>
            </a:r>
            <a:endParaRPr>
              <a:solidFill>
                <a:schemeClr val="dk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60"/>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486" name="Google Shape;486;p60"/>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487" name="Google Shape;487;p60"/>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488" name="Google Shape;488;p60"/>
          <p:cNvSpPr txBox="1"/>
          <p:nvPr/>
        </p:nvSpPr>
        <p:spPr>
          <a:xfrm>
            <a:off x="0" y="0"/>
            <a:ext cx="5936700" cy="954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2800">
              <a:solidFill>
                <a:srgbClr val="646363"/>
              </a:solidFill>
              <a:latin typeface="Arial"/>
              <a:ea typeface="Arial"/>
              <a:cs typeface="Arial"/>
              <a:sym typeface="Arial"/>
            </a:endParaRPr>
          </a:p>
          <a:p>
            <a:pPr indent="0" lvl="0" marL="0" marR="0" rtl="0" algn="l">
              <a:spcBef>
                <a:spcPts val="0"/>
              </a:spcBef>
              <a:spcAft>
                <a:spcPts val="0"/>
              </a:spcAft>
              <a:buNone/>
            </a:pPr>
            <a:r>
              <a:rPr lang="de-CH" sz="2800">
                <a:solidFill>
                  <a:srgbClr val="646363"/>
                </a:solidFill>
                <a:latin typeface="Arial"/>
                <a:ea typeface="Arial"/>
                <a:cs typeface="Arial"/>
                <a:sym typeface="Arial"/>
              </a:rPr>
              <a:t>	      </a:t>
            </a:r>
            <a:endParaRPr>
              <a:solidFill>
                <a:srgbClr val="646363"/>
              </a:solidFill>
            </a:endParaRPr>
          </a:p>
        </p:txBody>
      </p:sp>
      <p:pic>
        <p:nvPicPr>
          <p:cNvPr id="489" name="Google Shape;489;p60"/>
          <p:cNvPicPr preferRelativeResize="0"/>
          <p:nvPr/>
        </p:nvPicPr>
        <p:blipFill>
          <a:blip r:embed="rId3">
            <a:alphaModFix/>
          </a:blip>
          <a:stretch>
            <a:fillRect/>
          </a:stretch>
        </p:blipFill>
        <p:spPr>
          <a:xfrm>
            <a:off x="1281750" y="685800"/>
            <a:ext cx="9753600" cy="5486400"/>
          </a:xfrm>
          <a:prstGeom prst="rect">
            <a:avLst/>
          </a:prstGeom>
          <a:noFill/>
          <a:ln>
            <a:noFill/>
          </a:ln>
        </p:spPr>
      </p:pic>
      <p:sp>
        <p:nvSpPr>
          <p:cNvPr id="490" name="Google Shape;490;p60"/>
          <p:cNvSpPr txBox="1"/>
          <p:nvPr/>
        </p:nvSpPr>
        <p:spPr>
          <a:xfrm>
            <a:off x="1434150" y="8382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de-CH"/>
              <a:t>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61"/>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497" name="Google Shape;497;p61"/>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498" name="Google Shape;498;p61"/>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499" name="Google Shape;499;p61"/>
          <p:cNvSpPr txBox="1"/>
          <p:nvPr/>
        </p:nvSpPr>
        <p:spPr>
          <a:xfrm>
            <a:off x="0" y="0"/>
            <a:ext cx="5936700" cy="954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2800">
              <a:solidFill>
                <a:srgbClr val="646363"/>
              </a:solidFill>
              <a:latin typeface="Arial"/>
              <a:ea typeface="Arial"/>
              <a:cs typeface="Arial"/>
              <a:sym typeface="Arial"/>
            </a:endParaRPr>
          </a:p>
          <a:p>
            <a:pPr indent="0" lvl="0" marL="0" marR="0" rtl="0" algn="l">
              <a:spcBef>
                <a:spcPts val="0"/>
              </a:spcBef>
              <a:spcAft>
                <a:spcPts val="0"/>
              </a:spcAft>
              <a:buNone/>
            </a:pPr>
            <a:r>
              <a:rPr lang="de-CH" sz="2800">
                <a:solidFill>
                  <a:srgbClr val="646363"/>
                </a:solidFill>
                <a:latin typeface="Arial"/>
                <a:ea typeface="Arial"/>
                <a:cs typeface="Arial"/>
                <a:sym typeface="Arial"/>
              </a:rPr>
              <a:t>	      </a:t>
            </a:r>
            <a:endParaRPr>
              <a:solidFill>
                <a:srgbClr val="646363"/>
              </a:solidFill>
            </a:endParaRPr>
          </a:p>
        </p:txBody>
      </p:sp>
      <p:pic>
        <p:nvPicPr>
          <p:cNvPr id="500" name="Google Shape;500;p61"/>
          <p:cNvPicPr preferRelativeResize="0"/>
          <p:nvPr/>
        </p:nvPicPr>
        <p:blipFill>
          <a:blip r:embed="rId3">
            <a:alphaModFix/>
          </a:blip>
          <a:stretch>
            <a:fillRect/>
          </a:stretch>
        </p:blipFill>
        <p:spPr>
          <a:xfrm>
            <a:off x="481925" y="1523025"/>
            <a:ext cx="7453052" cy="3811948"/>
          </a:xfrm>
          <a:prstGeom prst="rect">
            <a:avLst/>
          </a:prstGeom>
          <a:noFill/>
          <a:ln>
            <a:noFill/>
          </a:ln>
        </p:spPr>
      </p:pic>
      <p:pic>
        <p:nvPicPr>
          <p:cNvPr id="501" name="Google Shape;501;p61"/>
          <p:cNvPicPr preferRelativeResize="0"/>
          <p:nvPr/>
        </p:nvPicPr>
        <p:blipFill>
          <a:blip r:embed="rId4">
            <a:alphaModFix/>
          </a:blip>
          <a:stretch>
            <a:fillRect/>
          </a:stretch>
        </p:blipFill>
        <p:spPr>
          <a:xfrm>
            <a:off x="7997502" y="1824150"/>
            <a:ext cx="3819673" cy="3387257"/>
          </a:xfrm>
          <a:prstGeom prst="rect">
            <a:avLst/>
          </a:prstGeom>
          <a:noFill/>
          <a:ln>
            <a:noFill/>
          </a:ln>
        </p:spPr>
      </p:pic>
      <p:sp>
        <p:nvSpPr>
          <p:cNvPr id="502" name="Google Shape;502;p61"/>
          <p:cNvSpPr txBox="1"/>
          <p:nvPr/>
        </p:nvSpPr>
        <p:spPr>
          <a:xfrm>
            <a:off x="2236575" y="543700"/>
            <a:ext cx="5535900" cy="11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2600">
                <a:solidFill>
                  <a:schemeClr val="dk1"/>
                </a:solidFill>
              </a:rPr>
              <a:t>SSR - sum of squared residuals</a:t>
            </a:r>
            <a:endParaRPr sz="2600">
              <a:solidFill>
                <a:schemeClr val="dk1"/>
              </a:solidFill>
            </a:endParaRPr>
          </a:p>
        </p:txBody>
      </p:sp>
      <p:pic>
        <p:nvPicPr>
          <p:cNvPr id="503" name="Google Shape;503;p61"/>
          <p:cNvPicPr preferRelativeResize="0"/>
          <p:nvPr/>
        </p:nvPicPr>
        <p:blipFill>
          <a:blip r:embed="rId5">
            <a:alphaModFix/>
          </a:blip>
          <a:stretch>
            <a:fillRect/>
          </a:stretch>
        </p:blipFill>
        <p:spPr>
          <a:xfrm>
            <a:off x="601363" y="524826"/>
            <a:ext cx="11335276" cy="58083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txBox="1"/>
          <p:nvPr>
            <p:ph idx="1" type="body"/>
          </p:nvPr>
        </p:nvSpPr>
        <p:spPr>
          <a:xfrm>
            <a:off x="738425" y="1492250"/>
            <a:ext cx="10910100" cy="4351200"/>
          </a:xfrm>
          <a:prstGeom prst="rect">
            <a:avLst/>
          </a:prstGeom>
        </p:spPr>
        <p:txBody>
          <a:bodyPr anchorCtr="0" anchor="t" bIns="45700" lIns="91425" spcFirstLastPara="1" rIns="91425" wrap="square" tIns="45700">
            <a:noAutofit/>
          </a:bodyPr>
          <a:lstStyle/>
          <a:p>
            <a:pPr indent="0" lvl="0" marL="457200" rtl="0" algn="l">
              <a:spcBef>
                <a:spcPts val="1000"/>
              </a:spcBef>
              <a:spcAft>
                <a:spcPts val="0"/>
              </a:spcAft>
              <a:buNone/>
            </a:pPr>
            <a:r>
              <a:rPr b="1" lang="de-CH"/>
              <a:t>Unstructured</a:t>
            </a:r>
            <a:endParaRPr b="1"/>
          </a:p>
          <a:p>
            <a:pPr indent="-393700" lvl="1" marL="914400" rtl="0" algn="l">
              <a:spcBef>
                <a:spcPts val="500"/>
              </a:spcBef>
              <a:spcAft>
                <a:spcPts val="0"/>
              </a:spcAft>
              <a:buSzPts val="2600"/>
              <a:buChar char="-"/>
            </a:pPr>
            <a:r>
              <a:rPr lang="de-CH"/>
              <a:t>No pre-defined format or organization, making it challenging to capture, process, and analyze.</a:t>
            </a:r>
            <a:endParaRPr/>
          </a:p>
          <a:p>
            <a:pPr indent="-393700" lvl="1" marL="914400" rtl="0" algn="l">
              <a:spcBef>
                <a:spcPts val="0"/>
              </a:spcBef>
              <a:spcAft>
                <a:spcPts val="0"/>
              </a:spcAft>
              <a:buSzPts val="2600"/>
              <a:buChar char="-"/>
            </a:pPr>
            <a:r>
              <a:rPr lang="de-CH"/>
              <a:t>Often consists of </a:t>
            </a:r>
            <a:r>
              <a:rPr b="1" lang="de-CH"/>
              <a:t>text and multimedia material</a:t>
            </a:r>
            <a:r>
              <a:rPr lang="de-CH"/>
              <a:t>.</a:t>
            </a:r>
            <a:endParaRPr/>
          </a:p>
          <a:p>
            <a:pPr indent="-342900" lvl="1" marL="914400" rtl="0" algn="l">
              <a:spcBef>
                <a:spcPts val="0"/>
              </a:spcBef>
              <a:spcAft>
                <a:spcPts val="0"/>
              </a:spcAft>
              <a:buSzPts val="1800"/>
              <a:buChar char="-"/>
            </a:pPr>
            <a:r>
              <a:rPr lang="de-CH"/>
              <a:t>Examples: Images, audio files, videos, text data (e.g., emails, tweets or PDF files).</a:t>
            </a:r>
            <a:endParaRPr/>
          </a:p>
          <a:p>
            <a:pPr indent="0" lvl="0" marL="457200" rtl="0" algn="l">
              <a:spcBef>
                <a:spcPts val="1000"/>
              </a:spcBef>
              <a:spcAft>
                <a:spcPts val="0"/>
              </a:spcAft>
              <a:buNone/>
            </a:pPr>
            <a:r>
              <a:rPr lang="de-CH"/>
              <a:t>→ Often requires advanced tools like </a:t>
            </a:r>
            <a:r>
              <a:rPr b="1" lang="de-CH"/>
              <a:t>AI/ML</a:t>
            </a:r>
            <a:r>
              <a:rPr lang="de-CH"/>
              <a:t> for processing.</a:t>
            </a:r>
            <a:endParaRPr/>
          </a:p>
          <a:p>
            <a:pPr indent="0" lvl="0" marL="0" rtl="0" algn="l">
              <a:spcBef>
                <a:spcPts val="1000"/>
              </a:spcBef>
              <a:spcAft>
                <a:spcPts val="0"/>
              </a:spcAft>
              <a:buNone/>
            </a:pPr>
            <a:r>
              <a:t/>
            </a:r>
            <a:endParaRPr/>
          </a:p>
          <a:p>
            <a:pPr indent="0" lvl="0" marL="457200" rtl="0" algn="l">
              <a:spcBef>
                <a:spcPts val="1000"/>
              </a:spcBef>
              <a:spcAft>
                <a:spcPts val="0"/>
              </a:spcAft>
              <a:buNone/>
            </a:pPr>
            <a:r>
              <a:rPr lang="de-CH"/>
              <a:t>Unstructured data provides deeper insights and context than structured data enhancing decision-making and predictive capabilities.</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183" name="Google Shape;183;p2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Types of Data </a:t>
            </a:r>
            <a:endParaRPr/>
          </a:p>
        </p:txBody>
      </p:sp>
      <p:sp>
        <p:nvSpPr>
          <p:cNvPr id="184" name="Google Shape;184;p2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62"/>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510" name="Google Shape;510;p62"/>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511" name="Google Shape;511;p62"/>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512" name="Google Shape;512;p62"/>
          <p:cNvSpPr txBox="1"/>
          <p:nvPr/>
        </p:nvSpPr>
        <p:spPr>
          <a:xfrm>
            <a:off x="0" y="0"/>
            <a:ext cx="5936700" cy="954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2800">
              <a:solidFill>
                <a:srgbClr val="646363"/>
              </a:solidFill>
              <a:latin typeface="Arial"/>
              <a:ea typeface="Arial"/>
              <a:cs typeface="Arial"/>
              <a:sym typeface="Arial"/>
            </a:endParaRPr>
          </a:p>
          <a:p>
            <a:pPr indent="0" lvl="0" marL="0" marR="0" rtl="0" algn="l">
              <a:spcBef>
                <a:spcPts val="0"/>
              </a:spcBef>
              <a:spcAft>
                <a:spcPts val="0"/>
              </a:spcAft>
              <a:buNone/>
            </a:pPr>
            <a:r>
              <a:rPr lang="de-CH" sz="2800">
                <a:solidFill>
                  <a:srgbClr val="646363"/>
                </a:solidFill>
                <a:latin typeface="Arial"/>
                <a:ea typeface="Arial"/>
                <a:cs typeface="Arial"/>
                <a:sym typeface="Arial"/>
              </a:rPr>
              <a:t>	      </a:t>
            </a:r>
            <a:endParaRPr>
              <a:solidFill>
                <a:srgbClr val="646363"/>
              </a:solidFill>
            </a:endParaRPr>
          </a:p>
        </p:txBody>
      </p:sp>
      <p:pic>
        <p:nvPicPr>
          <p:cNvPr id="513" name="Google Shape;513;p62"/>
          <p:cNvPicPr preferRelativeResize="0"/>
          <p:nvPr/>
        </p:nvPicPr>
        <p:blipFill>
          <a:blip r:embed="rId3">
            <a:alphaModFix/>
          </a:blip>
          <a:stretch>
            <a:fillRect/>
          </a:stretch>
        </p:blipFill>
        <p:spPr>
          <a:xfrm>
            <a:off x="481925" y="1523025"/>
            <a:ext cx="7453052" cy="3811948"/>
          </a:xfrm>
          <a:prstGeom prst="rect">
            <a:avLst/>
          </a:prstGeom>
          <a:noFill/>
          <a:ln>
            <a:noFill/>
          </a:ln>
        </p:spPr>
      </p:pic>
      <p:pic>
        <p:nvPicPr>
          <p:cNvPr id="514" name="Google Shape;514;p62"/>
          <p:cNvPicPr preferRelativeResize="0"/>
          <p:nvPr/>
        </p:nvPicPr>
        <p:blipFill>
          <a:blip r:embed="rId4">
            <a:alphaModFix/>
          </a:blip>
          <a:stretch>
            <a:fillRect/>
          </a:stretch>
        </p:blipFill>
        <p:spPr>
          <a:xfrm>
            <a:off x="7997502" y="1824150"/>
            <a:ext cx="3819673" cy="3387257"/>
          </a:xfrm>
          <a:prstGeom prst="rect">
            <a:avLst/>
          </a:prstGeom>
          <a:noFill/>
          <a:ln>
            <a:noFill/>
          </a:ln>
        </p:spPr>
      </p:pic>
      <p:sp>
        <p:nvSpPr>
          <p:cNvPr id="515" name="Google Shape;515;p62"/>
          <p:cNvSpPr txBox="1"/>
          <p:nvPr/>
        </p:nvSpPr>
        <p:spPr>
          <a:xfrm>
            <a:off x="2236575" y="543700"/>
            <a:ext cx="5535900" cy="11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2600">
                <a:solidFill>
                  <a:schemeClr val="dk1"/>
                </a:solidFill>
              </a:rPr>
              <a:t>SSR - sum of squared residuals</a:t>
            </a:r>
            <a:endParaRPr sz="26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6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Diagnostics</a:t>
            </a:r>
            <a:endParaRPr/>
          </a:p>
        </p:txBody>
      </p:sp>
      <p:sp>
        <p:nvSpPr>
          <p:cNvPr id="522" name="Google Shape;522;p6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grpSp>
        <p:nvGrpSpPr>
          <p:cNvPr id="523" name="Google Shape;523;p63"/>
          <p:cNvGrpSpPr/>
          <p:nvPr/>
        </p:nvGrpSpPr>
        <p:grpSpPr>
          <a:xfrm>
            <a:off x="494250" y="1122825"/>
            <a:ext cx="7401550" cy="5638800"/>
            <a:chOff x="2323050" y="1732425"/>
            <a:chExt cx="7401550" cy="5638800"/>
          </a:xfrm>
        </p:grpSpPr>
        <p:pic>
          <p:nvPicPr>
            <p:cNvPr id="524" name="Google Shape;524;p63"/>
            <p:cNvPicPr preferRelativeResize="0"/>
            <p:nvPr/>
          </p:nvPicPr>
          <p:blipFill>
            <a:blip r:embed="rId3">
              <a:alphaModFix/>
            </a:blip>
            <a:stretch>
              <a:fillRect/>
            </a:stretch>
          </p:blipFill>
          <p:spPr>
            <a:xfrm>
              <a:off x="2323050" y="1732425"/>
              <a:ext cx="7172952" cy="5194999"/>
            </a:xfrm>
            <a:prstGeom prst="rect">
              <a:avLst/>
            </a:prstGeom>
            <a:noFill/>
            <a:ln>
              <a:noFill/>
            </a:ln>
          </p:spPr>
        </p:pic>
        <p:sp>
          <p:nvSpPr>
            <p:cNvPr id="525" name="Google Shape;525;p63"/>
            <p:cNvSpPr txBox="1"/>
            <p:nvPr/>
          </p:nvSpPr>
          <p:spPr>
            <a:xfrm>
              <a:off x="3799700" y="6839925"/>
              <a:ext cx="2100600" cy="53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2600">
                  <a:solidFill>
                    <a:schemeClr val="dk1"/>
                  </a:solidFill>
                </a:rPr>
                <a:t>Underfitting</a:t>
              </a:r>
              <a:endParaRPr sz="2600">
                <a:solidFill>
                  <a:schemeClr val="dk1"/>
                </a:solidFill>
              </a:endParaRPr>
            </a:p>
          </p:txBody>
        </p:sp>
        <p:sp>
          <p:nvSpPr>
            <p:cNvPr id="526" name="Google Shape;526;p63"/>
            <p:cNvSpPr txBox="1"/>
            <p:nvPr/>
          </p:nvSpPr>
          <p:spPr>
            <a:xfrm>
              <a:off x="7624000" y="6839925"/>
              <a:ext cx="2100600" cy="53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2600">
                  <a:solidFill>
                    <a:schemeClr val="dk1"/>
                  </a:solidFill>
                </a:rPr>
                <a:t>Over</a:t>
              </a:r>
              <a:r>
                <a:rPr lang="de-CH" sz="2600">
                  <a:solidFill>
                    <a:schemeClr val="dk1"/>
                  </a:solidFill>
                </a:rPr>
                <a:t>fitting</a:t>
              </a:r>
              <a:endParaRPr sz="2600">
                <a:solidFill>
                  <a:schemeClr val="dk1"/>
                </a:solidFill>
              </a:endParaRPr>
            </a:p>
          </p:txBody>
        </p:sp>
      </p:grpSp>
      <p:sp>
        <p:nvSpPr>
          <p:cNvPr id="527" name="Google Shape;527;p63"/>
          <p:cNvSpPr txBox="1"/>
          <p:nvPr/>
        </p:nvSpPr>
        <p:spPr>
          <a:xfrm>
            <a:off x="7860650" y="1655700"/>
            <a:ext cx="4113000" cy="4633800"/>
          </a:xfrm>
          <a:prstGeom prst="rect">
            <a:avLst/>
          </a:prstGeom>
          <a:noFill/>
          <a:ln>
            <a:noFill/>
          </a:ln>
        </p:spPr>
        <p:txBody>
          <a:bodyPr anchorCtr="0" anchor="t" bIns="91425" lIns="91425" spcFirstLastPara="1" rIns="91425" wrap="square" tIns="91425">
            <a:noAutofit/>
          </a:bodyPr>
          <a:lstStyle/>
          <a:p>
            <a:pPr indent="-393700" lvl="0" marL="457200" rtl="0" algn="l">
              <a:spcBef>
                <a:spcPts val="0"/>
              </a:spcBef>
              <a:spcAft>
                <a:spcPts val="0"/>
              </a:spcAft>
              <a:buClr>
                <a:schemeClr val="dk1"/>
              </a:buClr>
              <a:buSzPts val="2600"/>
              <a:buAutoNum type="arabicPeriod"/>
            </a:pPr>
            <a:r>
              <a:rPr lang="de-CH" sz="2600">
                <a:solidFill>
                  <a:schemeClr val="dk1"/>
                </a:solidFill>
              </a:rPr>
              <a:t>High training error; training error close to test error; high bias</a:t>
            </a:r>
            <a:endParaRPr sz="2600">
              <a:solidFill>
                <a:schemeClr val="dk1"/>
              </a:solidFill>
            </a:endParaRPr>
          </a:p>
          <a:p>
            <a:pPr indent="0" lvl="0" marL="457200" rtl="0" algn="l">
              <a:spcBef>
                <a:spcPts val="0"/>
              </a:spcBef>
              <a:spcAft>
                <a:spcPts val="0"/>
              </a:spcAft>
              <a:buNone/>
            </a:pPr>
            <a:r>
              <a:t/>
            </a:r>
            <a:endParaRPr sz="2600">
              <a:solidFill>
                <a:schemeClr val="dk1"/>
              </a:solidFill>
            </a:endParaRPr>
          </a:p>
          <a:p>
            <a:pPr indent="-393700" lvl="0" marL="457200" rtl="0" algn="l">
              <a:spcBef>
                <a:spcPts val="0"/>
              </a:spcBef>
              <a:spcAft>
                <a:spcPts val="0"/>
              </a:spcAft>
              <a:buClr>
                <a:schemeClr val="dk1"/>
              </a:buClr>
              <a:buSzPts val="2600"/>
              <a:buAutoNum type="arabicPeriod"/>
            </a:pPr>
            <a:r>
              <a:rPr lang="de-CH" sz="2600">
                <a:solidFill>
                  <a:schemeClr val="dk1"/>
                </a:solidFill>
              </a:rPr>
              <a:t>Training error slightly lower than test error</a:t>
            </a:r>
            <a:endParaRPr sz="2600">
              <a:solidFill>
                <a:schemeClr val="dk1"/>
              </a:solidFill>
            </a:endParaRPr>
          </a:p>
          <a:p>
            <a:pPr indent="0" lvl="0" marL="457200" rtl="0" algn="l">
              <a:spcBef>
                <a:spcPts val="0"/>
              </a:spcBef>
              <a:spcAft>
                <a:spcPts val="0"/>
              </a:spcAft>
              <a:buNone/>
            </a:pPr>
            <a:r>
              <a:t/>
            </a:r>
            <a:endParaRPr sz="2600">
              <a:solidFill>
                <a:schemeClr val="dk1"/>
              </a:solidFill>
            </a:endParaRPr>
          </a:p>
          <a:p>
            <a:pPr indent="-393700" lvl="0" marL="457200" rtl="0" algn="l">
              <a:spcBef>
                <a:spcPts val="0"/>
              </a:spcBef>
              <a:spcAft>
                <a:spcPts val="0"/>
              </a:spcAft>
              <a:buClr>
                <a:schemeClr val="dk1"/>
              </a:buClr>
              <a:buSzPts val="2600"/>
              <a:buAutoNum type="arabicPeriod"/>
            </a:pPr>
            <a:r>
              <a:rPr lang="de-CH" sz="2600">
                <a:solidFill>
                  <a:schemeClr val="dk1"/>
                </a:solidFill>
              </a:rPr>
              <a:t>Very low training error; training error &lt;&lt; test error; high variance</a:t>
            </a:r>
            <a:endParaRPr sz="2600">
              <a:solidFill>
                <a:schemeClr val="dk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64"/>
          <p:cNvSpPr txBox="1"/>
          <p:nvPr>
            <p:ph idx="1" type="body"/>
          </p:nvPr>
        </p:nvSpPr>
        <p:spPr>
          <a:xfrm>
            <a:off x="1071875" y="1447800"/>
            <a:ext cx="10515600" cy="52494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b="1" lang="de-CH"/>
              <a:t>BLEU </a:t>
            </a:r>
            <a:r>
              <a:rPr lang="de-CH"/>
              <a:t>(Bilingual Evaluation Understudy): used mainly in translation tasks; estimates the overlap between the output sentence and the reference ground truth sentence.</a:t>
            </a:r>
            <a:endParaRPr/>
          </a:p>
          <a:p>
            <a:pPr indent="0" lvl="0" marL="457200" rtl="0" algn="l">
              <a:spcBef>
                <a:spcPts val="1000"/>
              </a:spcBef>
              <a:spcAft>
                <a:spcPts val="0"/>
              </a:spcAft>
              <a:buNone/>
            </a:pPr>
            <a:r>
              <a:t/>
            </a:r>
            <a:endParaRPr/>
          </a:p>
          <a:p>
            <a:pPr indent="0" lvl="0" marL="457200" rtl="0" algn="l">
              <a:spcBef>
                <a:spcPts val="1000"/>
              </a:spcBef>
              <a:spcAft>
                <a:spcPts val="0"/>
              </a:spcAft>
              <a:buNone/>
            </a:pPr>
            <a:r>
              <a:t/>
            </a:r>
            <a:endParaRPr/>
          </a:p>
        </p:txBody>
      </p:sp>
      <p:sp>
        <p:nvSpPr>
          <p:cNvPr id="534" name="Google Shape;534;p6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Natural Language Processing Performance</a:t>
            </a:r>
            <a:endParaRPr/>
          </a:p>
        </p:txBody>
      </p:sp>
      <p:sp>
        <p:nvSpPr>
          <p:cNvPr id="535" name="Google Shape;535;p6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536" name="Google Shape;536;p64"/>
          <p:cNvPicPr preferRelativeResize="0"/>
          <p:nvPr/>
        </p:nvPicPr>
        <p:blipFill>
          <a:blip r:embed="rId3">
            <a:alphaModFix/>
          </a:blip>
          <a:stretch>
            <a:fillRect/>
          </a:stretch>
        </p:blipFill>
        <p:spPr>
          <a:xfrm>
            <a:off x="2421925" y="2834900"/>
            <a:ext cx="6969199" cy="3862299"/>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65"/>
          <p:cNvSpPr txBox="1"/>
          <p:nvPr>
            <p:ph idx="1" type="body"/>
          </p:nvPr>
        </p:nvSpPr>
        <p:spPr>
          <a:xfrm>
            <a:off x="1071875" y="1447800"/>
            <a:ext cx="10515600" cy="52494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b="1" lang="de-CH"/>
              <a:t>METEOR</a:t>
            </a:r>
            <a:r>
              <a:rPr lang="de-CH"/>
              <a:t>: precision based metrics to measure the quality of the generated text (machine translations); evaluates matches with reference words (more robust than BLEU)</a:t>
            </a:r>
            <a:endParaRPr/>
          </a:p>
          <a:p>
            <a:pPr indent="0" lvl="0" marL="457200" rtl="0" algn="l">
              <a:spcBef>
                <a:spcPts val="1000"/>
              </a:spcBef>
              <a:spcAft>
                <a:spcPts val="0"/>
              </a:spcAft>
              <a:buNone/>
            </a:pPr>
            <a:r>
              <a:t/>
            </a:r>
            <a:endParaRPr/>
          </a:p>
          <a:p>
            <a:pPr indent="-393700" lvl="0" marL="457200" rtl="0" algn="l">
              <a:spcBef>
                <a:spcPts val="1000"/>
              </a:spcBef>
              <a:spcAft>
                <a:spcPts val="0"/>
              </a:spcAft>
              <a:buSzPts val="2600"/>
              <a:buChar char="-"/>
            </a:pPr>
            <a:r>
              <a:rPr b="1" lang="de-CH"/>
              <a:t>ROUGE</a:t>
            </a:r>
            <a:r>
              <a:rPr lang="de-CH"/>
              <a:t>: compares quality of the generated text with the reference text; measures recall (how many words a model can recall: % TP/(TP+TN))</a:t>
            </a:r>
            <a:endParaRPr/>
          </a:p>
          <a:p>
            <a:pPr indent="0" lvl="0" marL="457200" rtl="0" algn="l">
              <a:spcBef>
                <a:spcPts val="1000"/>
              </a:spcBef>
              <a:spcAft>
                <a:spcPts val="0"/>
              </a:spcAft>
              <a:buNone/>
            </a:pPr>
            <a:r>
              <a:t/>
            </a:r>
            <a:endParaRPr/>
          </a:p>
        </p:txBody>
      </p:sp>
      <p:sp>
        <p:nvSpPr>
          <p:cNvPr id="543" name="Google Shape;543;p6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Natural Language Processing Performance</a:t>
            </a:r>
            <a:endParaRPr/>
          </a:p>
        </p:txBody>
      </p:sp>
      <p:sp>
        <p:nvSpPr>
          <p:cNvPr id="544" name="Google Shape;544;p6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66"/>
          <p:cNvSpPr txBox="1"/>
          <p:nvPr>
            <p:ph idx="1" type="body"/>
          </p:nvPr>
        </p:nvSpPr>
        <p:spPr>
          <a:xfrm>
            <a:off x="1071875" y="1447800"/>
            <a:ext cx="10515600" cy="52494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b="1" lang="de-CH"/>
              <a:t>Perplexity</a:t>
            </a:r>
            <a:r>
              <a:rPr lang="de-CH"/>
              <a:t>: measures how confuse a NPL model is; derived from cross-entropy in a next word prediction task (application: dialog generation)</a:t>
            </a:r>
            <a:endParaRPr/>
          </a:p>
          <a:p>
            <a:pPr indent="0" lvl="0" marL="457200" rtl="0" algn="l">
              <a:spcBef>
                <a:spcPts val="1000"/>
              </a:spcBef>
              <a:spcAft>
                <a:spcPts val="0"/>
              </a:spcAft>
              <a:buNone/>
            </a:pPr>
            <a:r>
              <a:t/>
            </a:r>
            <a:endParaRPr/>
          </a:p>
        </p:txBody>
      </p:sp>
      <p:sp>
        <p:nvSpPr>
          <p:cNvPr id="551" name="Google Shape;551;p6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Natural Language Processing Performance</a:t>
            </a:r>
            <a:endParaRPr/>
          </a:p>
        </p:txBody>
      </p:sp>
      <p:sp>
        <p:nvSpPr>
          <p:cNvPr id="552" name="Google Shape;552;p6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pic>
        <p:nvPicPr>
          <p:cNvPr id="553" name="Google Shape;553;p66"/>
          <p:cNvPicPr preferRelativeResize="0"/>
          <p:nvPr/>
        </p:nvPicPr>
        <p:blipFill>
          <a:blip r:embed="rId3">
            <a:alphaModFix/>
          </a:blip>
          <a:stretch>
            <a:fillRect/>
          </a:stretch>
        </p:blipFill>
        <p:spPr>
          <a:xfrm>
            <a:off x="1569300" y="3429000"/>
            <a:ext cx="8007173" cy="2982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7"/>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de-CH" sz="2500"/>
              <a:t>Semi-structured </a:t>
            </a:r>
            <a:endParaRPr b="1" sz="2500"/>
          </a:p>
          <a:p>
            <a:pPr indent="-387350" lvl="0" marL="457200" rtl="0" algn="l">
              <a:spcBef>
                <a:spcPts val="1000"/>
              </a:spcBef>
              <a:spcAft>
                <a:spcPts val="0"/>
              </a:spcAft>
              <a:buSzPts val="2500"/>
              <a:buChar char="-"/>
            </a:pPr>
            <a:r>
              <a:rPr lang="de-CH" sz="2500"/>
              <a:t>Data that sort of have a structure, but does not fit into the traditional tabled databases. → XML, JSON</a:t>
            </a:r>
            <a:endParaRPr sz="2500"/>
          </a:p>
          <a:p>
            <a:pPr indent="-336550" lvl="1" marL="914400" rtl="0" algn="l">
              <a:spcBef>
                <a:spcPts val="0"/>
              </a:spcBef>
              <a:spcAft>
                <a:spcPts val="0"/>
              </a:spcAft>
              <a:buSzPts val="1700"/>
              <a:buChar char="-"/>
            </a:pPr>
            <a:r>
              <a:rPr lang="de-CH" sz="2500"/>
              <a:t>Contains tags and other markers to separate semantic elements and enforces a kind of hierarchy of the data.</a:t>
            </a:r>
            <a:endParaRPr sz="2500"/>
          </a:p>
          <a:p>
            <a:pPr indent="-336550" lvl="1" marL="914400" rtl="0" algn="l">
              <a:spcBef>
                <a:spcPts val="0"/>
              </a:spcBef>
              <a:spcAft>
                <a:spcPts val="0"/>
              </a:spcAft>
              <a:buSzPts val="1700"/>
              <a:buChar char="-"/>
            </a:pPr>
            <a:r>
              <a:rPr lang="de-CH" sz="2500"/>
              <a:t>Often contains metadata that describes the data itself.</a:t>
            </a:r>
            <a:endParaRPr sz="2500"/>
          </a:p>
          <a:p>
            <a:pPr indent="-336550" lvl="1" marL="914400" rtl="0" algn="l">
              <a:spcBef>
                <a:spcPts val="0"/>
              </a:spcBef>
              <a:spcAft>
                <a:spcPts val="0"/>
              </a:spcAft>
              <a:buSzPts val="1700"/>
              <a:buChar char="-"/>
            </a:pPr>
            <a:r>
              <a:rPr lang="de-CH" sz="2500"/>
              <a:t>Can be both read by humans and machines</a:t>
            </a:r>
            <a:endParaRPr sz="2500"/>
          </a:p>
          <a:p>
            <a:pPr indent="-387350" lvl="0" marL="457200" rtl="0" algn="l">
              <a:spcBef>
                <a:spcPts val="0"/>
              </a:spcBef>
              <a:spcAft>
                <a:spcPts val="0"/>
              </a:spcAft>
              <a:buSzPts val="2500"/>
              <a:buChar char="-"/>
            </a:pPr>
            <a:r>
              <a:rPr lang="de-CH" sz="2500"/>
              <a:t>Advantages:</a:t>
            </a:r>
            <a:endParaRPr sz="2500"/>
          </a:p>
          <a:p>
            <a:pPr indent="-336550" lvl="1" marL="914400" rtl="0" algn="l">
              <a:spcBef>
                <a:spcPts val="0"/>
              </a:spcBef>
              <a:spcAft>
                <a:spcPts val="0"/>
              </a:spcAft>
              <a:buSzPts val="1700"/>
              <a:buChar char="-"/>
            </a:pPr>
            <a:r>
              <a:rPr lang="de-CH" sz="2500"/>
              <a:t>Flexibility, Scalabilit</a:t>
            </a:r>
            <a:r>
              <a:rPr lang="de-CH" sz="2500"/>
              <a:t>y, </a:t>
            </a:r>
            <a:r>
              <a:rPr lang="de-CH" sz="2500"/>
              <a:t>Easier to process than unstructured, Versatility</a:t>
            </a:r>
            <a:endParaRPr sz="2500"/>
          </a:p>
          <a:p>
            <a:pPr indent="-387350" lvl="0" marL="457200" rtl="0" algn="l">
              <a:spcBef>
                <a:spcPts val="0"/>
              </a:spcBef>
              <a:spcAft>
                <a:spcPts val="0"/>
              </a:spcAft>
              <a:buSzPts val="2500"/>
              <a:buChar char="-"/>
            </a:pPr>
            <a:r>
              <a:rPr lang="de-CH" sz="2500"/>
              <a:t>Disadvantage:</a:t>
            </a:r>
            <a:endParaRPr sz="2500"/>
          </a:p>
          <a:p>
            <a:pPr indent="-336550" lvl="1" marL="914400" rtl="0" algn="l">
              <a:spcBef>
                <a:spcPts val="0"/>
              </a:spcBef>
              <a:spcAft>
                <a:spcPts val="0"/>
              </a:spcAft>
              <a:buSzPts val="1700"/>
              <a:buChar char="-"/>
            </a:pPr>
            <a:r>
              <a:rPr lang="de-CH" sz="2500"/>
              <a:t>Complexity in Querying, Data quality, Storage, Integration issues</a:t>
            </a:r>
            <a:endParaRPr sz="2500"/>
          </a:p>
        </p:txBody>
      </p:sp>
      <p:sp>
        <p:nvSpPr>
          <p:cNvPr id="191" name="Google Shape;191;p2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Types of Data </a:t>
            </a:r>
            <a:endParaRPr/>
          </a:p>
        </p:txBody>
      </p:sp>
      <p:sp>
        <p:nvSpPr>
          <p:cNvPr id="192" name="Google Shape;192;p2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8"/>
          <p:cNvSpPr txBox="1"/>
          <p:nvPr>
            <p:ph idx="1" type="body"/>
          </p:nvPr>
        </p:nvSpPr>
        <p:spPr>
          <a:xfrm>
            <a:off x="1071875" y="1129688"/>
            <a:ext cx="10515600" cy="5241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de-CH"/>
              <a:t>Data about Data</a:t>
            </a:r>
            <a:endParaRPr b="1"/>
          </a:p>
        </p:txBody>
      </p:sp>
      <p:sp>
        <p:nvSpPr>
          <p:cNvPr id="199" name="Google Shape;199;p2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Types of Data: Metadata </a:t>
            </a:r>
            <a:endParaRPr/>
          </a:p>
        </p:txBody>
      </p:sp>
      <p:sp>
        <p:nvSpPr>
          <p:cNvPr id="200" name="Google Shape;200;p2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201" name="Google Shape;201;p28"/>
          <p:cNvPicPr preferRelativeResize="0"/>
          <p:nvPr/>
        </p:nvPicPr>
        <p:blipFill>
          <a:blip r:embed="rId3">
            <a:alphaModFix/>
          </a:blip>
          <a:stretch>
            <a:fillRect/>
          </a:stretch>
        </p:blipFill>
        <p:spPr>
          <a:xfrm>
            <a:off x="4506175" y="1215625"/>
            <a:ext cx="3013550" cy="4810724"/>
          </a:xfrm>
          <a:prstGeom prst="rect">
            <a:avLst/>
          </a:prstGeom>
          <a:noFill/>
          <a:ln>
            <a:noFill/>
          </a:ln>
        </p:spPr>
      </p:pic>
      <p:sp>
        <p:nvSpPr>
          <p:cNvPr id="202" name="Google Shape;202;p28"/>
          <p:cNvSpPr txBox="1"/>
          <p:nvPr>
            <p:ph idx="1" type="body"/>
          </p:nvPr>
        </p:nvSpPr>
        <p:spPr>
          <a:xfrm flipH="1">
            <a:off x="1174150" y="1971900"/>
            <a:ext cx="2853000" cy="2721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Example: Photo</a:t>
            </a:r>
            <a:endParaRPr/>
          </a:p>
          <a:p>
            <a:pPr indent="0" lvl="0" marL="0" rtl="0" algn="l">
              <a:spcBef>
                <a:spcPts val="1000"/>
              </a:spcBef>
              <a:spcAft>
                <a:spcPts val="0"/>
              </a:spcAft>
              <a:buNone/>
            </a:pPr>
            <a:r>
              <a:rPr lang="de-CH"/>
              <a:t>Metadata:</a:t>
            </a:r>
            <a:endParaRPr/>
          </a:p>
          <a:p>
            <a:pPr indent="-393700" lvl="0" marL="457200" rtl="0" algn="l">
              <a:spcBef>
                <a:spcPts val="1000"/>
              </a:spcBef>
              <a:spcAft>
                <a:spcPts val="0"/>
              </a:spcAft>
              <a:buSzPts val="2600"/>
              <a:buChar char="-"/>
            </a:pPr>
            <a:r>
              <a:rPr lang="de-CH"/>
              <a:t>Date and Time</a:t>
            </a:r>
            <a:endParaRPr/>
          </a:p>
          <a:p>
            <a:pPr indent="-393700" lvl="0" marL="457200" rtl="0" algn="l">
              <a:spcBef>
                <a:spcPts val="0"/>
              </a:spcBef>
              <a:spcAft>
                <a:spcPts val="0"/>
              </a:spcAft>
              <a:buSzPts val="2600"/>
              <a:buChar char="-"/>
            </a:pPr>
            <a:r>
              <a:rPr lang="de-CH"/>
              <a:t>Location</a:t>
            </a:r>
            <a:endParaRPr/>
          </a:p>
          <a:p>
            <a:pPr indent="-393700" lvl="0" marL="457200" rtl="0" algn="l">
              <a:spcBef>
                <a:spcPts val="0"/>
              </a:spcBef>
              <a:spcAft>
                <a:spcPts val="0"/>
              </a:spcAft>
              <a:buSzPts val="2600"/>
              <a:buChar char="-"/>
            </a:pPr>
            <a:r>
              <a:rPr lang="de-CH"/>
              <a:t>Camera model</a:t>
            </a:r>
            <a:endParaRPr/>
          </a:p>
          <a:p>
            <a:pPr indent="-393700" lvl="0" marL="457200" rtl="0" algn="l">
              <a:spcBef>
                <a:spcPts val="0"/>
              </a:spcBef>
              <a:spcAft>
                <a:spcPts val="0"/>
              </a:spcAft>
              <a:buSzPts val="2600"/>
              <a:buChar char="-"/>
            </a:pPr>
            <a:r>
              <a:rPr lang="de-CH"/>
              <a:t>File size</a:t>
            </a:r>
            <a:endParaRPr/>
          </a:p>
          <a:p>
            <a:pPr indent="-393700" lvl="0" marL="457200" rtl="0" algn="l">
              <a:spcBef>
                <a:spcPts val="0"/>
              </a:spcBef>
              <a:spcAft>
                <a:spcPts val="0"/>
              </a:spcAft>
              <a:buSzPts val="2600"/>
              <a:buChar char="-"/>
            </a:pPr>
            <a:r>
              <a:rPr lang="de-CH"/>
              <a:t>Resolution</a:t>
            </a:r>
            <a:endParaRPr/>
          </a:p>
        </p:txBody>
      </p:sp>
      <p:sp>
        <p:nvSpPr>
          <p:cNvPr id="203" name="Google Shape;203;p28"/>
          <p:cNvSpPr txBox="1"/>
          <p:nvPr>
            <p:ph idx="1" type="body"/>
          </p:nvPr>
        </p:nvSpPr>
        <p:spPr>
          <a:xfrm flipH="1">
            <a:off x="7756075" y="2340325"/>
            <a:ext cx="4031100" cy="2721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Example: Document</a:t>
            </a:r>
            <a:endParaRPr/>
          </a:p>
          <a:p>
            <a:pPr indent="0" lvl="0" marL="0" rtl="0" algn="l">
              <a:spcBef>
                <a:spcPts val="1000"/>
              </a:spcBef>
              <a:spcAft>
                <a:spcPts val="0"/>
              </a:spcAft>
              <a:buNone/>
            </a:pPr>
            <a:r>
              <a:rPr lang="de-CH"/>
              <a:t>Metadata:</a:t>
            </a:r>
            <a:endParaRPr/>
          </a:p>
          <a:p>
            <a:pPr indent="-393700" lvl="0" marL="457200" rtl="0" algn="l">
              <a:spcBef>
                <a:spcPts val="1000"/>
              </a:spcBef>
              <a:spcAft>
                <a:spcPts val="0"/>
              </a:spcAft>
              <a:buSzPts val="2600"/>
              <a:buChar char="-"/>
            </a:pPr>
            <a:r>
              <a:rPr lang="de-CH"/>
              <a:t>Author</a:t>
            </a:r>
            <a:endParaRPr/>
          </a:p>
          <a:p>
            <a:pPr indent="-393700" lvl="0" marL="457200" rtl="0" algn="l">
              <a:spcBef>
                <a:spcPts val="0"/>
              </a:spcBef>
              <a:spcAft>
                <a:spcPts val="0"/>
              </a:spcAft>
              <a:buSzPts val="2600"/>
              <a:buChar char="-"/>
            </a:pPr>
            <a:r>
              <a:rPr lang="de-CH"/>
              <a:t>File size</a:t>
            </a:r>
            <a:endParaRPr/>
          </a:p>
          <a:p>
            <a:pPr indent="-393700" lvl="0" marL="457200" rtl="0" algn="l">
              <a:spcBef>
                <a:spcPts val="0"/>
              </a:spcBef>
              <a:spcAft>
                <a:spcPts val="0"/>
              </a:spcAft>
              <a:buSzPts val="2600"/>
              <a:buChar char="-"/>
            </a:pPr>
            <a:r>
              <a:rPr lang="de-CH"/>
              <a:t>Format (pdf, word etc.)</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9"/>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1600"/>
              <a:t>Numerical Transformations</a:t>
            </a:r>
            <a:endParaRPr sz="1600"/>
          </a:p>
          <a:p>
            <a:pPr indent="-330200" lvl="0" marL="914400" rtl="0" algn="l">
              <a:spcBef>
                <a:spcPts val="1000"/>
              </a:spcBef>
              <a:spcAft>
                <a:spcPts val="0"/>
              </a:spcAft>
              <a:buSzPts val="1600"/>
              <a:buChar char="●"/>
            </a:pPr>
            <a:r>
              <a:rPr lang="de-CH" sz="1600"/>
              <a:t>Log Transformation</a:t>
            </a:r>
            <a:endParaRPr sz="1600"/>
          </a:p>
          <a:p>
            <a:pPr indent="-247650" lvl="0" marL="914400" rtl="0" algn="l">
              <a:lnSpc>
                <a:spcPct val="115000"/>
              </a:lnSpc>
              <a:spcBef>
                <a:spcPts val="0"/>
              </a:spcBef>
              <a:spcAft>
                <a:spcPts val="0"/>
              </a:spcAft>
              <a:buSzPts val="300"/>
              <a:buFont typeface="Arial"/>
              <a:buChar char="●"/>
            </a:pPr>
            <a:r>
              <a:rPr lang="de-CH" sz="1600"/>
              <a:t>makes very large numbers closer to smaller ones</a:t>
            </a:r>
            <a:endParaRPr sz="1600"/>
          </a:p>
          <a:p>
            <a:pPr indent="0" lvl="0" marL="0" rtl="0" algn="l">
              <a:spcBef>
                <a:spcPts val="1200"/>
              </a:spcBef>
              <a:spcAft>
                <a:spcPts val="0"/>
              </a:spcAft>
              <a:buNone/>
            </a:pPr>
            <a:r>
              <a:rPr lang="de-CH" sz="1600"/>
              <a:t>Categorical Encoding</a:t>
            </a:r>
            <a:endParaRPr sz="1600"/>
          </a:p>
          <a:p>
            <a:pPr indent="-330200" lvl="0" marL="914400" rtl="0" algn="l">
              <a:lnSpc>
                <a:spcPct val="115000"/>
              </a:lnSpc>
              <a:spcBef>
                <a:spcPts val="1200"/>
              </a:spcBef>
              <a:spcAft>
                <a:spcPts val="0"/>
              </a:spcAft>
              <a:buSzPts val="1600"/>
              <a:buFont typeface="Arial"/>
              <a:buChar char="●"/>
            </a:pPr>
            <a:r>
              <a:rPr lang="de-CH" sz="1600"/>
              <a:t>One-Hot Encoding</a:t>
            </a:r>
            <a:endParaRPr sz="1600"/>
          </a:p>
          <a:p>
            <a:pPr indent="-247650" lvl="0" marL="914400" rtl="0" algn="l">
              <a:lnSpc>
                <a:spcPct val="115000"/>
              </a:lnSpc>
              <a:spcBef>
                <a:spcPts val="0"/>
              </a:spcBef>
              <a:spcAft>
                <a:spcPts val="0"/>
              </a:spcAft>
              <a:buSzPts val="300"/>
              <a:buFont typeface="Arial"/>
              <a:buChar char="●"/>
            </a:pPr>
            <a:r>
              <a:rPr lang="de-CH" sz="1600"/>
              <a:t>turns categories into yes/no columns</a:t>
            </a:r>
            <a:endParaRPr sz="1600"/>
          </a:p>
          <a:p>
            <a:pPr indent="-247650" lvl="0" marL="914400" rtl="0" algn="l">
              <a:lnSpc>
                <a:spcPct val="115000"/>
              </a:lnSpc>
              <a:spcBef>
                <a:spcPts val="0"/>
              </a:spcBef>
              <a:spcAft>
                <a:spcPts val="0"/>
              </a:spcAft>
              <a:buSzPts val="300"/>
              <a:buFont typeface="Arial"/>
              <a:buChar char="●"/>
            </a:pPr>
            <a:r>
              <a:rPr lang="de-CH" sz="1600"/>
              <a:t>computers can't understand words directly</a:t>
            </a:r>
            <a:endParaRPr sz="1600"/>
          </a:p>
          <a:p>
            <a:pPr indent="-330200" lvl="0" marL="914400" rtl="0" algn="l">
              <a:lnSpc>
                <a:spcPct val="115000"/>
              </a:lnSpc>
              <a:spcBef>
                <a:spcPts val="0"/>
              </a:spcBef>
              <a:spcAft>
                <a:spcPts val="0"/>
              </a:spcAft>
              <a:buSzPts val="1600"/>
              <a:buFont typeface="Arial"/>
              <a:buChar char="●"/>
            </a:pPr>
            <a:r>
              <a:rPr lang="de-CH" sz="1600"/>
              <a:t>Label Encoding	</a:t>
            </a:r>
            <a:endParaRPr sz="1600"/>
          </a:p>
          <a:p>
            <a:pPr indent="-247650" lvl="0" marL="914400" rtl="0" algn="l">
              <a:lnSpc>
                <a:spcPct val="115000"/>
              </a:lnSpc>
              <a:spcBef>
                <a:spcPts val="0"/>
              </a:spcBef>
              <a:spcAft>
                <a:spcPts val="0"/>
              </a:spcAft>
              <a:buSzPts val="300"/>
              <a:buFont typeface="Arial"/>
              <a:buChar char="●"/>
            </a:pPr>
            <a:r>
              <a:rPr lang="de-CH" sz="1600"/>
              <a:t>turns categories into numbers in order</a:t>
            </a:r>
            <a:endParaRPr sz="1600"/>
          </a:p>
          <a:p>
            <a:pPr indent="-247650" lvl="0" marL="914400" rtl="0" algn="l">
              <a:lnSpc>
                <a:spcPct val="115000"/>
              </a:lnSpc>
              <a:spcBef>
                <a:spcPts val="0"/>
              </a:spcBef>
              <a:spcAft>
                <a:spcPts val="0"/>
              </a:spcAft>
              <a:buSzPts val="300"/>
              <a:buFont typeface="Arial"/>
              <a:buChar char="●"/>
            </a:pPr>
            <a:r>
              <a:rPr lang="de-CH" sz="1600"/>
              <a:t>some categories have natural progression</a:t>
            </a:r>
            <a:endParaRPr sz="2800"/>
          </a:p>
          <a:p>
            <a:pPr indent="0" lvl="0" marL="0" rtl="0" algn="l">
              <a:spcBef>
                <a:spcPts val="1200"/>
              </a:spcBef>
              <a:spcAft>
                <a:spcPts val="0"/>
              </a:spcAft>
              <a:buNone/>
            </a:pPr>
            <a:r>
              <a:t/>
            </a:r>
            <a:endParaRPr sz="2800"/>
          </a:p>
          <a:p>
            <a:pPr indent="0" lvl="0" marL="0" rtl="0" algn="l">
              <a:spcBef>
                <a:spcPts val="1000"/>
              </a:spcBef>
              <a:spcAft>
                <a:spcPts val="0"/>
              </a:spcAft>
              <a:buNone/>
            </a:pPr>
            <a:r>
              <a:t/>
            </a:r>
            <a:endParaRPr sz="2800"/>
          </a:p>
          <a:p>
            <a:pPr indent="0" lvl="0" marL="0" rtl="0" algn="l">
              <a:spcBef>
                <a:spcPts val="1000"/>
              </a:spcBef>
              <a:spcAft>
                <a:spcPts val="0"/>
              </a:spcAft>
              <a:buNone/>
            </a:pPr>
            <a:r>
              <a:t/>
            </a:r>
            <a:endParaRPr sz="2800"/>
          </a:p>
        </p:txBody>
      </p:sp>
      <p:sp>
        <p:nvSpPr>
          <p:cNvPr id="210" name="Google Shape;210;p2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Feature engineering</a:t>
            </a:r>
            <a:endParaRPr/>
          </a:p>
        </p:txBody>
      </p:sp>
      <p:sp>
        <p:nvSpPr>
          <p:cNvPr id="211" name="Google Shape;211;p2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0"/>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lang="de-CH"/>
              <a:t>Normalization</a:t>
            </a:r>
            <a:endParaRPr/>
          </a:p>
          <a:p>
            <a:pPr indent="-393700" lvl="0" marL="457200" rtl="0" algn="l">
              <a:spcBef>
                <a:spcPts val="1000"/>
              </a:spcBef>
              <a:spcAft>
                <a:spcPts val="0"/>
              </a:spcAft>
              <a:buSzPts val="2600"/>
              <a:buChar char="-"/>
            </a:pPr>
            <a:r>
              <a:rPr lang="de-CH"/>
              <a:t>Rescaling features to fall between 0 and 1 to prevent some features to dominate over others</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de-CH" sz="2000"/>
              <a:t>Example: </a:t>
            </a:r>
            <a:r>
              <a:rPr b="1" lang="de-CH" sz="2000"/>
              <a:t>Predicting housing prices</a:t>
            </a:r>
            <a:r>
              <a:rPr lang="de-CH" sz="2000"/>
              <a:t> given </a:t>
            </a:r>
            <a:r>
              <a:rPr b="1" lang="de-CH" sz="2000"/>
              <a:t>square footage (500 to 5000m</a:t>
            </a:r>
            <a:r>
              <a:rPr b="1" baseline="30000" lang="de-CH" sz="2000"/>
              <a:t>2</a:t>
            </a:r>
            <a:r>
              <a:rPr b="1" lang="de-CH" sz="2000"/>
              <a:t>)</a:t>
            </a:r>
            <a:r>
              <a:rPr lang="de-CH" sz="2000"/>
              <a:t> and </a:t>
            </a:r>
            <a:r>
              <a:rPr b="1" lang="de-CH" sz="2000"/>
              <a:t>number of bedrooms (1 to 5)</a:t>
            </a:r>
            <a:endParaRPr b="1" sz="2000"/>
          </a:p>
          <a:p>
            <a:pPr indent="-355600" lvl="0" marL="457200" rtl="0" algn="l">
              <a:lnSpc>
                <a:spcPct val="115000"/>
              </a:lnSpc>
              <a:spcBef>
                <a:spcPts val="1200"/>
              </a:spcBef>
              <a:spcAft>
                <a:spcPts val="0"/>
              </a:spcAft>
              <a:buSzPts val="2000"/>
              <a:buFont typeface="Arial"/>
              <a:buChar char="●"/>
            </a:pPr>
            <a:r>
              <a:rPr lang="de-CH" sz="2000"/>
              <a:t>The model might give more weight to </a:t>
            </a:r>
            <a:r>
              <a:rPr b="1" lang="de-CH" sz="2000"/>
              <a:t>square footage</a:t>
            </a:r>
            <a:r>
              <a:rPr lang="de-CH" sz="2000"/>
              <a:t> because its values are much larger, even if </a:t>
            </a:r>
            <a:r>
              <a:rPr b="1" lang="de-CH" sz="2000"/>
              <a:t>number of bedrooms</a:t>
            </a:r>
            <a:r>
              <a:rPr lang="de-CH" sz="2000"/>
              <a:t> is equally important.</a:t>
            </a:r>
            <a:endParaRPr sz="2000"/>
          </a:p>
          <a:p>
            <a:pPr indent="0" lvl="0" marL="0" rtl="0" algn="l">
              <a:lnSpc>
                <a:spcPct val="115000"/>
              </a:lnSpc>
              <a:spcBef>
                <a:spcPts val="1200"/>
              </a:spcBef>
              <a:spcAft>
                <a:spcPts val="0"/>
              </a:spcAft>
              <a:buClr>
                <a:schemeClr val="dk1"/>
              </a:buClr>
              <a:buSzPts val="1100"/>
              <a:buFont typeface="Arial"/>
              <a:buNone/>
            </a:pPr>
            <a:r>
              <a:rPr lang="de-CH" sz="2000"/>
              <a:t>After normalization (scaling both features to a range of 0–1):</a:t>
            </a:r>
            <a:endParaRPr sz="2000"/>
          </a:p>
          <a:p>
            <a:pPr indent="-355600" lvl="0" marL="457200" rtl="0" algn="l">
              <a:lnSpc>
                <a:spcPct val="115000"/>
              </a:lnSpc>
              <a:spcBef>
                <a:spcPts val="1200"/>
              </a:spcBef>
              <a:spcAft>
                <a:spcPts val="0"/>
              </a:spcAft>
              <a:buSzPts val="2000"/>
              <a:buFont typeface="Arial"/>
              <a:buChar char="●"/>
            </a:pPr>
            <a:r>
              <a:rPr lang="de-CH" sz="2000"/>
              <a:t>Both features have equal influence, allowing the model to learn patterns more effectively.</a:t>
            </a:r>
            <a:endParaRPr sz="2000"/>
          </a:p>
          <a:p>
            <a:pPr indent="0" lvl="0" marL="0" rtl="0" algn="l">
              <a:spcBef>
                <a:spcPts val="1200"/>
              </a:spcBef>
              <a:spcAft>
                <a:spcPts val="0"/>
              </a:spcAft>
              <a:buNone/>
            </a:pPr>
            <a:r>
              <a:t/>
            </a:r>
            <a:endParaRPr/>
          </a:p>
        </p:txBody>
      </p:sp>
      <p:sp>
        <p:nvSpPr>
          <p:cNvPr id="218" name="Google Shape;218;p3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Feature engineering</a:t>
            </a:r>
            <a:endParaRPr/>
          </a:p>
        </p:txBody>
      </p:sp>
      <p:sp>
        <p:nvSpPr>
          <p:cNvPr id="219" name="Google Shape;219;p3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20" name="Google Shape;220;p30"/>
          <p:cNvSpPr txBox="1"/>
          <p:nvPr/>
        </p:nvSpPr>
        <p:spPr>
          <a:xfrm>
            <a:off x="10023225" y="3751375"/>
            <a:ext cx="2198100" cy="82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6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1"/>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lnSpc>
                <a:spcPct val="115000"/>
              </a:lnSpc>
              <a:spcBef>
                <a:spcPts val="1400"/>
              </a:spcBef>
              <a:spcAft>
                <a:spcPts val="0"/>
              </a:spcAft>
              <a:buClr>
                <a:schemeClr val="dk1"/>
              </a:buClr>
              <a:buSzPts val="1100"/>
              <a:buFont typeface="Arial"/>
              <a:buNone/>
            </a:pPr>
            <a:r>
              <a:rPr b="1" lang="de-CH"/>
              <a:t>1. Selection Bias</a:t>
            </a:r>
            <a:endParaRPr b="1"/>
          </a:p>
          <a:p>
            <a:pPr indent="-393700" lvl="0" marL="457200" rtl="0" algn="l">
              <a:lnSpc>
                <a:spcPct val="115000"/>
              </a:lnSpc>
              <a:spcBef>
                <a:spcPts val="1200"/>
              </a:spcBef>
              <a:spcAft>
                <a:spcPts val="0"/>
              </a:spcAft>
              <a:buSzPts val="2600"/>
              <a:buChar char="-"/>
            </a:pPr>
            <a:r>
              <a:rPr b="1" lang="de-CH"/>
              <a:t>Definition</a:t>
            </a:r>
            <a:r>
              <a:rPr lang="de-CH"/>
              <a:t>: the sample used for data collection is not representative of the population/problem being studied.</a:t>
            </a:r>
            <a:endParaRPr/>
          </a:p>
          <a:p>
            <a:pPr indent="-330200" lvl="1" marL="914400" rtl="0" algn="l">
              <a:lnSpc>
                <a:spcPct val="115000"/>
              </a:lnSpc>
              <a:spcBef>
                <a:spcPts val="0"/>
              </a:spcBef>
              <a:spcAft>
                <a:spcPts val="0"/>
              </a:spcAft>
              <a:buSzPts val="1600"/>
              <a:buChar char="-"/>
            </a:pPr>
            <a:r>
              <a:rPr lang="de-CH" sz="2400"/>
              <a:t>e.g. Sampling bias, exclusion bias, drop-out (attrition) bias (and many more)</a:t>
            </a:r>
            <a:endParaRPr sz="2400"/>
          </a:p>
          <a:p>
            <a:pPr indent="-393700" lvl="0" marL="457200" rtl="0" algn="l">
              <a:lnSpc>
                <a:spcPct val="115000"/>
              </a:lnSpc>
              <a:spcBef>
                <a:spcPts val="0"/>
              </a:spcBef>
              <a:spcAft>
                <a:spcPts val="0"/>
              </a:spcAft>
              <a:buSzPts val="2600"/>
              <a:buChar char="-"/>
            </a:pPr>
            <a:r>
              <a:rPr b="1" lang="de-CH"/>
              <a:t>Impact:</a:t>
            </a:r>
            <a:r>
              <a:rPr lang="de-CH"/>
              <a:t> Reduced model generalizability, Skewed insights, Ethical concerns</a:t>
            </a:r>
            <a:endParaRPr/>
          </a:p>
          <a:p>
            <a:pPr indent="-393700" lvl="0" marL="457200" rtl="0" algn="l">
              <a:lnSpc>
                <a:spcPct val="115000"/>
              </a:lnSpc>
              <a:spcBef>
                <a:spcPts val="0"/>
              </a:spcBef>
              <a:spcAft>
                <a:spcPts val="0"/>
              </a:spcAft>
              <a:buSzPts val="2600"/>
              <a:buChar char="-"/>
            </a:pPr>
            <a:r>
              <a:rPr b="1" lang="de-CH"/>
              <a:t>Prevention:</a:t>
            </a:r>
            <a:r>
              <a:rPr lang="de-CH"/>
              <a:t> Ensure Representative Sampling, Augment and Balance the Dataset, Continuously Audit and Validate Data.</a:t>
            </a:r>
            <a:endParaRPr/>
          </a:p>
        </p:txBody>
      </p:sp>
      <p:sp>
        <p:nvSpPr>
          <p:cNvPr id="227" name="Google Shape;227;p3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Bias types</a:t>
            </a:r>
            <a:endParaRPr/>
          </a:p>
        </p:txBody>
      </p:sp>
      <p:sp>
        <p:nvSpPr>
          <p:cNvPr id="228" name="Google Shape;228;p3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Kantoorth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niversität Bern">
  <a:themeElements>
    <a:clrScheme name="Farben Universitat Bern">
      <a:dk1>
        <a:srgbClr val="000000"/>
      </a:dk1>
      <a:lt1>
        <a:srgbClr val="FFFFFF"/>
      </a:lt1>
      <a:dk2>
        <a:srgbClr val="000000"/>
      </a:dk2>
      <a:lt2>
        <a:srgbClr val="EDEDED"/>
      </a:lt2>
      <a:accent1>
        <a:srgbClr val="668271"/>
      </a:accent1>
      <a:accent2>
        <a:srgbClr val="CFC43C"/>
      </a:accent2>
      <a:accent3>
        <a:srgbClr val="5294B4"/>
      </a:accent3>
      <a:accent4>
        <a:srgbClr val="75C4C5"/>
      </a:accent4>
      <a:accent5>
        <a:srgbClr val="9B3841"/>
      </a:accent5>
      <a:accent6>
        <a:srgbClr val="E4003C"/>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